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commentAuthors.xml" ContentType="application/vnd.openxmlformats-officedocument.presentationml.commentAuthors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8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26.png" ContentType="image/png"/>
  <Override PartName="/ppt/media/image125.png" ContentType="image/png"/>
  <Override PartName="/ppt/media/image124.png" ContentType="image/png"/>
  <Override PartName="/ppt/media/image123.png" ContentType="image/png"/>
  <Override PartName="/ppt/media/image122.png" ContentType="image/png"/>
  <Override PartName="/ppt/media/image121.png" ContentType="image/png"/>
  <Override PartName="/ppt/media/image120.png" ContentType="image/png"/>
  <Override PartName="/ppt/media/image118.png" ContentType="image/png"/>
  <Override PartName="/ppt/media/image117.png" ContentType="image/png"/>
  <Override PartName="/ppt/media/image116.png" ContentType="image/png"/>
  <Override PartName="/ppt/media/image115.png" ContentType="image/png"/>
  <Override PartName="/ppt/media/image114.png" ContentType="image/png"/>
  <Override PartName="/ppt/media/image113.png" ContentType="image/png"/>
  <Override PartName="/ppt/media/image112.png" ContentType="image/png"/>
  <Override PartName="/ppt/media/image111.png" ContentType="image/png"/>
  <Override PartName="/ppt/media/image110.png" ContentType="image/png"/>
  <Override PartName="/ppt/media/image108.png" ContentType="image/png"/>
  <Override PartName="/ppt/media/image107.png" ContentType="image/png"/>
  <Override PartName="/ppt/media/image106.png" ContentType="image/png"/>
  <Override PartName="/ppt/media/image105.png" ContentType="image/png"/>
  <Override PartName="/ppt/media/image104.png" ContentType="image/png"/>
  <Override PartName="/ppt/media/image99.png" ContentType="image/png"/>
  <Override PartName="/ppt/media/image103.png" ContentType="image/png"/>
  <Override PartName="/ppt/media/image98.png" ContentType="image/png"/>
  <Override PartName="/ppt/media/image102.png" ContentType="image/png"/>
  <Override PartName="/ppt/media/image97.png" ContentType="image/pn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109.png" ContentType="image/png"/>
  <Override PartName="/ppt/media/image40.png" ContentType="image/png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89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59.png" ContentType="image/png"/>
  <Override PartName="/ppt/media/image10.png" ContentType="image/png"/>
  <Override PartName="/ppt/media/image69.png" ContentType="image/png"/>
  <Override PartName="/ppt/media/image58.png" ContentType="image/png"/>
  <Override PartName="/ppt/media/image57.png" ContentType="image/png"/>
  <Override PartName="/ppt/media/image56.png" ContentType="image/png"/>
  <Override PartName="/ppt/media/image22.jpeg" ContentType="image/jpeg"/>
  <Override PartName="/ppt/media/image55.png" ContentType="image/png"/>
  <Override PartName="/ppt/media/image36.png" ContentType="image/png"/>
  <Override PartName="/ppt/media/image1.png" ContentType="image/png"/>
  <Override PartName="/ppt/media/image51.png" ContentType="image/png"/>
  <Override PartName="/ppt/media/image37.png" ContentType="image/png"/>
  <Override PartName="/ppt/media/image2.png" ContentType="image/png"/>
  <Override PartName="/ppt/media/image52.png" ContentType="image/png"/>
  <Override PartName="/ppt/media/image38.png" ContentType="image/png"/>
  <Override PartName="/ppt/media/image73.png" ContentType="image/png"/>
  <Override PartName="/ppt/media/image20.jpeg" ContentType="image/jpeg"/>
  <Override PartName="/ppt/media/image3.png" ContentType="image/png"/>
  <Override PartName="/ppt/media/image53.png" ContentType="image/png"/>
  <Override PartName="/ppt/media/image39.png" ContentType="image/png"/>
  <Override PartName="/ppt/media/image4.png" ContentType="image/png"/>
  <Override PartName="/ppt/media/image54.png" ContentType="image/png"/>
  <Override PartName="/ppt/media/image19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23.jpeg" ContentType="image/jpeg"/>
  <Override PartName="/ppt/media/image15.png" ContentType="image/png"/>
  <Override PartName="/ppt/media/image5.png" ContentType="image/png"/>
  <Override PartName="/ppt/media/image90.png" ContentType="image/png"/>
  <Override PartName="/ppt/media/image16.png" ContentType="image/png"/>
  <Override PartName="/ppt/media/image6.png" ContentType="image/png"/>
  <Override PartName="/ppt/media/image91.png" ContentType="image/png"/>
  <Override PartName="/ppt/media/image21.jpeg" ContentType="image/jpeg"/>
  <Override PartName="/ppt/media/image17.png" ContentType="image/png"/>
  <Override PartName="/ppt/media/image7.png" ContentType="image/png"/>
  <Override PartName="/ppt/media/image92.png" ContentType="image/png"/>
  <Override PartName="/ppt/media/image18.png" ContentType="image/png"/>
  <Override PartName="/ppt/media/image8.png" ContentType="image/png"/>
  <Override PartName="/ppt/media/image93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119.png" ContentType="image/png"/>
  <Override PartName="/ppt/media/image50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70.png" ContentType="image/png"/>
  <Override PartName="/ppt/media/image71.png" ContentType="image/png"/>
  <Override PartName="/ppt/media/image72.png" ContentType="image/png"/>
  <Override PartName="/ppt/media/image74.png" ContentType="image/png"/>
  <Override PartName="/ppt/media/image75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79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9.png" ContentType="image/png"/>
  <Override PartName="/ppt/media/image94.png" ContentType="image/png"/>
  <Override PartName="/ppt/media/image100.png" ContentType="image/png"/>
  <Override PartName="/ppt/media/image95.png" ContentType="image/png"/>
  <Override PartName="/ppt/media/image101.png" ContentType="image/png"/>
  <Override PartName="/ppt/media/image96.png" ContentType="image/png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50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26.xml.rels" ContentType="application/vnd.openxmlformats-package.relationships+xml"/>
  <Override PartName="/ppt/slides/_rels/slide30.xml.rels" ContentType="application/vnd.openxmlformats-package.relationships+xml"/>
  <Override PartName="/ppt/slides/_rels/slide33.xml.rels" ContentType="application/vnd.openxmlformats-package.relationships+xml"/>
  <Override PartName="/ppt/slides/_rels/slide44.xml.rels" ContentType="application/vnd.openxmlformats-package.relationships+xml"/>
  <Override PartName="/ppt/slides/_rels/slide34.xml.rels" ContentType="application/vnd.openxmlformats-package.relationships+xml"/>
  <Override PartName="/ppt/slides/_rels/slide45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6.xml.rels" ContentType="application/vnd.openxmlformats-package.relationships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comments/comment10.xml" ContentType="application/vnd.openxmlformats-officedocument.presentationml.comments+xml"/>
  <Override PartName="/ppt/notesSlides/notesSlide25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_rels/notesSlide40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notesSlide41.xml" ContentType="application/vnd.openxmlformats-officedocument.presentationml.notesSlide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</p:sldIdLst>
  <p:sldSz cx="9144000" cy="5143500"/>
  <p:notesSz cx="6858000" cy="9144000"/>
</p:presentation>
</file>

<file path=ppt/commentAuthors.xml><?xml version="1.0" encoding="utf-8"?>
<p:cmAuthorLst xmlns:p="http://schemas.openxmlformats.org/presentationml/2006/main">
  <p:cmAuthor id="0" name="Nadav Har'El" initials="NH" lastIdx="1" clrIdx="0"/>
</p:cmAuthorLst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Relationship Id="rId58" Type="http://schemas.openxmlformats.org/officeDocument/2006/relationships/slide" Target="slides/slide49.xml"/><Relationship Id="rId59" Type="http://schemas.openxmlformats.org/officeDocument/2006/relationships/slide" Target="slides/slide50.xml"/><Relationship Id="rId60" Type="http://schemas.openxmlformats.org/officeDocument/2006/relationships/commentAuthors" Target="commentAuthors.xml"/>
</Relationships>
</file>

<file path=ppt/comments/comment10.xml><?xml version="1.0" encoding="utf-8"?>
<p:cmLst xmlns:p="http://schemas.openxmlformats.org/presentationml/2006/main">
  <p:cm authorId="0" dt="00-00-00T00:00:00.000000000" idx="1">
    <p:pos x="6118" y="0"/>
    <p:text>Also, it is slow even one one core (I think scylla on one core was 4 times faster than Cassandra?).</p:tex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257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258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259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A43D8116-D2E8-4918-AC7D-456F80BC081A}" type="slidenum">
              <a:rPr lang="en-US" sz="1400" spc="-1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rIns="0" tIns="91440" bIns="91440"/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rIns="0" tIns="91440" bIns="91440"/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rIns="0" tIns="91440" bIns="91440"/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rIns="0" tIns="91440" bIns="91440"/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rIns="0" tIns="91440" bIns="91440"/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91440" bIns="91440"/>
          <a:p>
            <a:pPr marL="216000" indent="-214920">
              <a:lnSpc>
                <a:spcPct val="100000"/>
              </a:lnSpc>
            </a:pPr>
            <a:endParaRPr/>
          </a:p>
          <a:p>
            <a:pPr marL="216000" indent="-214920">
              <a:lnSpc>
                <a:spcPct val="100000"/>
              </a:lnSpc>
            </a:pPr>
            <a:endParaRPr/>
          </a:p>
          <a:p>
            <a:pPr marL="216000" indent="-214920">
              <a:lnSpc>
                <a:spcPct val="100000"/>
              </a:lnSpc>
            </a:pPr>
            <a:endParaRPr/>
          </a:p>
          <a:p>
            <a:pPr marL="216000" indent="-214920">
              <a:lnSpc>
                <a:spcPct val="100000"/>
              </a:lnSpc>
            </a:pPr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91440" bIns="91440"/>
          <a:p>
            <a:pPr marL="216000" indent="-214920">
              <a:lnSpc>
                <a:spcPct val="100000"/>
              </a:lnSpc>
            </a:pPr>
            <a:endParaRPr/>
          </a:p>
          <a:p>
            <a:pPr marL="216000" indent="-214920">
              <a:lnSpc>
                <a:spcPct val="100000"/>
              </a:lnSpc>
            </a:pPr>
            <a:endParaRPr/>
          </a:p>
          <a:p>
            <a:pPr marL="216000" indent="-214920">
              <a:lnSpc>
                <a:spcPct val="100000"/>
              </a:lnSpc>
            </a:pPr>
            <a:endParaRPr/>
          </a:p>
          <a:p>
            <a:pPr marL="216000" indent="-214920">
              <a:lnSpc>
                <a:spcPct val="100000"/>
              </a:lnSpc>
            </a:pPr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rIns="0" tIns="91440" bIns="91440"/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rIns="0" tIns="91440" bIns="91440"/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91440" bIns="91440"/>
          <a:p>
            <a:pPr marL="216000" indent="-214920">
              <a:lnSpc>
                <a:spcPct val="100000"/>
              </a:lnSpc>
            </a:pPr>
            <a:endParaRPr/>
          </a:p>
          <a:p>
            <a:pPr marL="216000" indent="-214920">
              <a:lnSpc>
                <a:spcPct val="100000"/>
              </a:lnSpc>
            </a:pPr>
            <a:endParaRPr/>
          </a:p>
          <a:p>
            <a:pPr marL="216000" indent="-214920">
              <a:lnSpc>
                <a:spcPct val="100000"/>
              </a:lnSpc>
            </a:pPr>
            <a:endParaRPr/>
          </a:p>
          <a:p>
            <a:pPr marL="216000" indent="-214920">
              <a:lnSpc>
                <a:spcPct val="100000"/>
              </a:lnSpc>
            </a:pPr>
            <a:endParaRPr/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rIns="0" tIns="91440" bIns="91440"/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rIns="0" tIns="91440" bIns="91440"/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rIns="0" tIns="91440" bIns="91440"/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p>
            <a:pPr marL="216000" indent="-216000">
              <a:lnSpc>
                <a:spcPct val="100000"/>
              </a:lnSpc>
            </a:pPr>
            <a:r>
              <a:rPr lang="en-US" sz="11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http://aws.amazon.com/ec2/pricing/</a:t>
            </a:r>
            <a:endParaRPr/>
          </a:p>
          <a:p>
            <a:pPr marL="216000" indent="-216000">
              <a:lnSpc>
                <a:spcPct val="100000"/>
              </a:lnSpc>
            </a:pPr>
            <a:endParaRPr/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rIns="0" tIns="91440" bIns="91440"/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91440" bIns="91440"/>
          <a:p>
            <a:pPr marL="216000" indent="-214920">
              <a:lnSpc>
                <a:spcPct val="100000"/>
              </a:lnSpc>
            </a:pPr>
            <a:endParaRPr/>
          </a:p>
          <a:p>
            <a:pPr marL="216000" indent="-214920">
              <a:lnSpc>
                <a:spcPct val="100000"/>
              </a:lnSpc>
            </a:pPr>
            <a:r>
              <a:rPr lang="en-US" sz="11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http://aws.amazon.com/ec2/pricing/</a:t>
            </a:r>
            <a:endParaRPr/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91440" bIns="91440"/>
          <a:p>
            <a:pPr marL="216000" indent="-214920">
              <a:lnSpc>
                <a:spcPct val="100000"/>
              </a:lnSpc>
            </a:pPr>
            <a:endParaRPr/>
          </a:p>
          <a:p>
            <a:pPr marL="216000" indent="-214920">
              <a:lnSpc>
                <a:spcPct val="100000"/>
              </a:lnSpc>
            </a:pPr>
            <a:r>
              <a:rPr lang="en-US" sz="11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http://aws.amazon.com/ec2/pricing/</a:t>
            </a:r>
            <a:endParaRPr/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rIns="0" tIns="91440" bIns="91440"/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r>
              <a:rPr lang="en-US" sz="11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http://aws.amazon.com/ec2/pricing/</a:t>
            </a:r>
            <a:endParaRPr/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rIns="0" tIns="91440" bIns="91440"/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r>
              <a:rPr lang="en-US" sz="11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http://aws.amazon.com/ec2/pricing/</a:t>
            </a:r>
            <a:endParaRPr/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rIns="0" tIns="91440" bIns="91440"/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r>
              <a:rPr lang="en-US" sz="11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http://aws.amazon.com/ec2/pricing/</a:t>
            </a:r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rIns="0" tIns="91440" bIns="91440"/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rIns="0" tIns="91440" bIns="91440"/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  <a:p>
            <a:pPr marL="216000" indent="-213120">
              <a:lnSpc>
                <a:spcPct val="100000"/>
              </a:lnSpc>
            </a:pPr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1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72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43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79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80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16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217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53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254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1800" spc="-1">
                <a:latin typeface="Arial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1800" spc="-1">
                <a:latin typeface="Arial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Seventh Outline Level</a:t>
            </a:r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1800" spc="-1">
                <a:latin typeface="Arial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1800" spc="-1">
                <a:latin typeface="Arial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1800" spc="-1">
                <a:latin typeface="Arial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1800" spc="-1">
                <a:latin typeface="Arial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Seventh Outline Level</a:t>
            </a:r>
            <a:endParaRPr/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1800" spc="-1">
                <a:latin typeface="Arial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1800" spc="-1">
                <a:latin typeface="Arial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</p:spPr>
        <p:txBody>
          <a:bodyPr tIns="91440" bIns="91440" anchor="b"/>
          <a:p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3994200" cy="3725280"/>
          </a:xfrm>
          <a:prstGeom prst="rect">
            <a:avLst/>
          </a:prstGeom>
        </p:spPr>
        <p:txBody>
          <a:bodyPr tIns="91440" bIns="9144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000" spc="-1">
                <a:latin typeface="Arial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3000" spc="-1">
                <a:latin typeface="Arial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000" spc="-1">
                <a:latin typeface="Arial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3000" spc="-1">
                <a:latin typeface="Arial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000" spc="-1">
                <a:latin typeface="Arial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000" spc="-1">
                <a:latin typeface="Arial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000" spc="-1">
                <a:latin typeface="Arial"/>
              </a:rPr>
              <a:t>Seventh Outline Level</a:t>
            </a:r>
            <a:endParaRPr/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692240" y="1200240"/>
            <a:ext cx="3994200" cy="3725280"/>
          </a:xfrm>
          <a:prstGeom prst="rect">
            <a:avLst/>
          </a:prstGeom>
        </p:spPr>
        <p:txBody>
          <a:bodyPr tIns="91440" bIns="9144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000" spc="-1">
                <a:latin typeface="Arial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3000" spc="-1">
                <a:latin typeface="Arial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000" spc="-1">
                <a:latin typeface="Arial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3000" spc="-1">
                <a:latin typeface="Arial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000" spc="-1">
                <a:latin typeface="Arial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000" spc="-1">
                <a:latin typeface="Arial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000" spc="-1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6.xml"/><Relationship Id="rId3" Type="http://schemas.openxmlformats.org/officeDocument/2006/relationships/comments" Target="../comments/comment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slideLayout" Target="../slideLayouts/slideLayout49.xml"/><Relationship Id="rId5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6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slideLayout" Target="../slideLayouts/slideLayout49.xml"/><Relationship Id="rId5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slideLayout" Target="../slideLayouts/slideLayout16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slideLayout" Target="../slideLayouts/slideLayout16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73.png"/><Relationship Id="rId3" Type="http://schemas.openxmlformats.org/officeDocument/2006/relationships/slideLayout" Target="../slideLayouts/slideLayout1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image" Target="../media/image75.png"/><Relationship Id="rId3" Type="http://schemas.openxmlformats.org/officeDocument/2006/relationships/slideLayout" Target="../slideLayouts/slideLayout49.xml"/><Relationship Id="rId4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png"/><Relationship Id="rId3" Type="http://schemas.openxmlformats.org/officeDocument/2006/relationships/slideLayout" Target="../slideLayouts/slideLayout16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image" Target="../media/image79.png"/><Relationship Id="rId3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image" Target="../media/image81.png"/><Relationship Id="rId3" Type="http://schemas.openxmlformats.org/officeDocument/2006/relationships/slideLayout" Target="../slideLayouts/slideLayout16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image" Target="../media/image83.png"/><Relationship Id="rId3" Type="http://schemas.openxmlformats.org/officeDocument/2006/relationships/slideLayout" Target="../slideLayouts/slideLayout16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88.png"/><Relationship Id="rId2" Type="http://schemas.openxmlformats.org/officeDocument/2006/relationships/image" Target="../media/image89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90.png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slideLayout" Target="../slideLayouts/slideLayout76.xml"/><Relationship Id="rId5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93.png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slideLayout" Target="../slideLayouts/slideLayout37.xml"/><Relationship Id="rId8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99.png"/><Relationship Id="rId2" Type="http://schemas.openxmlformats.org/officeDocument/2006/relationships/image" Target="../media/image100.png"/><Relationship Id="rId3" Type="http://schemas.openxmlformats.org/officeDocument/2006/relationships/slideLayout" Target="../slideLayouts/slideLayout64.xml"/><Relationship Id="rId4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01.png"/><Relationship Id="rId2" Type="http://schemas.openxmlformats.org/officeDocument/2006/relationships/slideLayout" Target="../slideLayouts/slideLayout64.xml"/><Relationship Id="rId3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02.pn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6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03.png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slideLayout" Target="../slideLayouts/slideLayout16.xml"/><Relationship Id="rId5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06.png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slideLayout" Target="../slideLayouts/slideLayout16.xml"/><Relationship Id="rId5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09.png"/><Relationship Id="rId2" Type="http://schemas.openxmlformats.org/officeDocument/2006/relationships/image" Target="../media/image110.png"/><Relationship Id="rId3" Type="http://schemas.openxmlformats.org/officeDocument/2006/relationships/slideLayout" Target="../slideLayouts/slideLayout16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11.png"/><Relationship Id="rId2" Type="http://schemas.openxmlformats.org/officeDocument/2006/relationships/image" Target="../media/image112.png"/><Relationship Id="rId3" Type="http://schemas.openxmlformats.org/officeDocument/2006/relationships/slideLayout" Target="../slideLayouts/slideLayout16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13.png"/><Relationship Id="rId2" Type="http://schemas.openxmlformats.org/officeDocument/2006/relationships/image" Target="../media/image114.png"/><Relationship Id="rId3" Type="http://schemas.openxmlformats.org/officeDocument/2006/relationships/slideLayout" Target="../slideLayouts/slideLayout16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115.png"/><Relationship Id="rId2" Type="http://schemas.openxmlformats.org/officeDocument/2006/relationships/image" Target="../media/image116.png"/><Relationship Id="rId3" Type="http://schemas.openxmlformats.org/officeDocument/2006/relationships/slideLayout" Target="../slideLayouts/slideLayout16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17.png"/><Relationship Id="rId2" Type="http://schemas.openxmlformats.org/officeDocument/2006/relationships/image" Target="../media/image118.png"/><Relationship Id="rId3" Type="http://schemas.openxmlformats.org/officeDocument/2006/relationships/slideLayout" Target="../slideLayouts/slideLayout1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119.png"/><Relationship Id="rId2" Type="http://schemas.openxmlformats.org/officeDocument/2006/relationships/image" Target="../media/image120.png"/><Relationship Id="rId3" Type="http://schemas.openxmlformats.org/officeDocument/2006/relationships/slideLayout" Target="../slideLayouts/slideLayout16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121.png"/><Relationship Id="rId2" Type="http://schemas.openxmlformats.org/officeDocument/2006/relationships/image" Target="../media/image122.png"/><Relationship Id="rId3" Type="http://schemas.openxmlformats.org/officeDocument/2006/relationships/image" Target="../media/image123.png"/><Relationship Id="rId4" Type="http://schemas.openxmlformats.org/officeDocument/2006/relationships/slideLayout" Target="../slideLayouts/slideLayout76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24.png"/><Relationship Id="rId2" Type="http://schemas.openxmlformats.org/officeDocument/2006/relationships/image" Target="../media/image125.png"/><Relationship Id="rId3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26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5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685800" y="707040"/>
            <a:ext cx="7769160" cy="115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 algn="ctr">
              <a:lnSpc>
                <a:spcPct val="100000"/>
              </a:lnSpc>
            </a:pPr>
            <a:r>
              <a:rPr lang="en-US" sz="30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Cloudius Systems presents:</a:t>
            </a:r>
            <a:endParaRPr/>
          </a:p>
        </p:txBody>
      </p:sp>
      <p:sp>
        <p:nvSpPr>
          <p:cNvPr id="261" name="CustomShape 2"/>
          <p:cNvSpPr/>
          <p:nvPr/>
        </p:nvSpPr>
        <p:spPr>
          <a:xfrm>
            <a:off x="1855080" y="3980880"/>
            <a:ext cx="5333760" cy="78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3"/>
          <p:cNvSpPr/>
          <p:nvPr/>
        </p:nvSpPr>
        <p:spPr>
          <a:xfrm>
            <a:off x="-1080" y="6840"/>
            <a:ext cx="9140760" cy="5140080"/>
          </a:xfrm>
          <a:prstGeom prst="rect">
            <a:avLst/>
          </a:prstGeom>
          <a:solidFill>
            <a:srgbClr val="3a2d5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3" name="Shape 30" descr=""/>
          <p:cNvPicPr/>
          <p:nvPr/>
        </p:nvPicPr>
        <p:blipFill>
          <a:blip r:embed="rId1"/>
          <a:stretch/>
        </p:blipFill>
        <p:spPr>
          <a:xfrm>
            <a:off x="2446920" y="1470600"/>
            <a:ext cx="3749400" cy="1879200"/>
          </a:xfrm>
          <a:prstGeom prst="rect">
            <a:avLst/>
          </a:prstGeom>
          <a:ln>
            <a:noFill/>
          </a:ln>
        </p:spPr>
      </p:pic>
      <p:sp>
        <p:nvSpPr>
          <p:cNvPr id="264" name="CustomShape 4"/>
          <p:cNvSpPr/>
          <p:nvPr/>
        </p:nvSpPr>
        <p:spPr>
          <a:xfrm>
            <a:off x="855000" y="3353040"/>
            <a:ext cx="7769160" cy="127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lang="en-US" sz="3600" spc="-1" strike="noStrike">
                <a:solidFill>
                  <a:srgbClr val="f3f3f3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NoSQL goes NATIVE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spc="-1" strike="noStrike">
                <a:solidFill>
                  <a:srgbClr val="f3f3f3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Raphael Carvalho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126" descr=""/>
          <p:cNvPicPr/>
          <p:nvPr/>
        </p:nvPicPr>
        <p:blipFill>
          <a:blip r:embed="rId1"/>
          <a:stretch/>
        </p:blipFill>
        <p:spPr>
          <a:xfrm>
            <a:off x="389160" y="298440"/>
            <a:ext cx="1703160" cy="715680"/>
          </a:xfrm>
          <a:prstGeom prst="rect">
            <a:avLst/>
          </a:prstGeom>
          <a:ln>
            <a:noFill/>
          </a:ln>
        </p:spPr>
      </p:pic>
      <p:sp>
        <p:nvSpPr>
          <p:cNvPr id="310" name="CustomShape 1"/>
          <p:cNvSpPr/>
          <p:nvPr/>
        </p:nvSpPr>
        <p:spPr>
          <a:xfrm>
            <a:off x="2709360" y="205920"/>
            <a:ext cx="597420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SSTable and compaction</a:t>
            </a:r>
            <a:endParaRPr/>
          </a:p>
        </p:txBody>
      </p:sp>
      <p:sp>
        <p:nvSpPr>
          <p:cNvPr id="311" name="CustomShape 2"/>
          <p:cNvSpPr/>
          <p:nvPr/>
        </p:nvSpPr>
        <p:spPr>
          <a:xfrm>
            <a:off x="880920" y="1514880"/>
            <a:ext cx="1661400" cy="49860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SStable 1</a:t>
            </a:r>
            <a:endParaRPr/>
          </a:p>
        </p:txBody>
      </p:sp>
      <p:sp>
        <p:nvSpPr>
          <p:cNvPr id="312" name="CustomShape 3"/>
          <p:cNvSpPr/>
          <p:nvPr/>
        </p:nvSpPr>
        <p:spPr>
          <a:xfrm>
            <a:off x="880920" y="2070000"/>
            <a:ext cx="1661400" cy="49860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SStable 2</a:t>
            </a:r>
            <a:endParaRPr/>
          </a:p>
        </p:txBody>
      </p:sp>
      <p:sp>
        <p:nvSpPr>
          <p:cNvPr id="313" name="CustomShape 4"/>
          <p:cNvSpPr/>
          <p:nvPr/>
        </p:nvSpPr>
        <p:spPr>
          <a:xfrm>
            <a:off x="880560" y="2624760"/>
            <a:ext cx="1661400" cy="49860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SStable 3</a:t>
            </a:r>
            <a:endParaRPr/>
          </a:p>
        </p:txBody>
      </p:sp>
      <p:sp>
        <p:nvSpPr>
          <p:cNvPr id="314" name="CustomShape 5"/>
          <p:cNvSpPr/>
          <p:nvPr/>
        </p:nvSpPr>
        <p:spPr>
          <a:xfrm>
            <a:off x="713520" y="1321200"/>
            <a:ext cx="360" cy="300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6"/>
          <p:cNvSpPr/>
          <p:nvPr/>
        </p:nvSpPr>
        <p:spPr>
          <a:xfrm rot="16200000">
            <a:off x="-234720" y="2424960"/>
            <a:ext cx="130896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Time</a:t>
            </a:r>
            <a:endParaRPr/>
          </a:p>
        </p:txBody>
      </p:sp>
      <p:sp>
        <p:nvSpPr>
          <p:cNvPr id="316" name="CustomShape 7"/>
          <p:cNvSpPr/>
          <p:nvPr/>
        </p:nvSpPr>
        <p:spPr>
          <a:xfrm>
            <a:off x="880560" y="3179880"/>
            <a:ext cx="1661400" cy="49860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SStable 4</a:t>
            </a:r>
            <a:endParaRPr/>
          </a:p>
        </p:txBody>
      </p:sp>
      <p:sp>
        <p:nvSpPr>
          <p:cNvPr id="317" name="CustomShape 8"/>
          <p:cNvSpPr/>
          <p:nvPr/>
        </p:nvSpPr>
        <p:spPr>
          <a:xfrm>
            <a:off x="880560" y="3734640"/>
            <a:ext cx="1661400" cy="49860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SStable 5</a:t>
            </a:r>
            <a:endParaRPr/>
          </a:p>
        </p:txBody>
      </p:sp>
      <p:sp>
        <p:nvSpPr>
          <p:cNvPr id="318" name="CustomShape 9"/>
          <p:cNvSpPr/>
          <p:nvPr/>
        </p:nvSpPr>
        <p:spPr>
          <a:xfrm>
            <a:off x="2601000" y="3179880"/>
            <a:ext cx="1661400" cy="85428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SStable 1+2+3</a:t>
            </a:r>
            <a:endParaRPr/>
          </a:p>
        </p:txBody>
      </p:sp>
      <p:sp>
        <p:nvSpPr>
          <p:cNvPr id="319" name="CustomShape 10"/>
          <p:cNvSpPr/>
          <p:nvPr/>
        </p:nvSpPr>
        <p:spPr>
          <a:xfrm>
            <a:off x="2686320" y="1558800"/>
            <a:ext cx="348840" cy="1564560"/>
          </a:xfrm>
          <a:prstGeom prst="rightBrace">
            <a:avLst>
              <a:gd name="adj1" fmla="val 8333"/>
              <a:gd name="adj2" fmla="val 50000"/>
            </a:avLst>
          </a:pr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CustomShape 11"/>
          <p:cNvSpPr/>
          <p:nvPr/>
        </p:nvSpPr>
        <p:spPr>
          <a:xfrm rot="5400000">
            <a:off x="3123720" y="2250000"/>
            <a:ext cx="622080" cy="6400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CustomShape 12"/>
          <p:cNvSpPr/>
          <p:nvPr/>
        </p:nvSpPr>
        <p:spPr>
          <a:xfrm>
            <a:off x="569160" y="4328280"/>
            <a:ext cx="2136960" cy="32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Foreground Job</a:t>
            </a:r>
            <a:endParaRPr/>
          </a:p>
        </p:txBody>
      </p:sp>
      <p:sp>
        <p:nvSpPr>
          <p:cNvPr id="322" name="CustomShape 13"/>
          <p:cNvSpPr/>
          <p:nvPr/>
        </p:nvSpPr>
        <p:spPr>
          <a:xfrm>
            <a:off x="2363040" y="4332600"/>
            <a:ext cx="2136960" cy="32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Background Job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60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63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66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69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7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8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144" descr=""/>
          <p:cNvPicPr/>
          <p:nvPr/>
        </p:nvPicPr>
        <p:blipFill>
          <a:blip r:embed="rId1"/>
          <a:stretch/>
        </p:blipFill>
        <p:spPr>
          <a:xfrm>
            <a:off x="1868400" y="27360"/>
            <a:ext cx="7272360" cy="5140440"/>
          </a:xfrm>
          <a:prstGeom prst="rect">
            <a:avLst/>
          </a:prstGeom>
          <a:ln>
            <a:noFill/>
          </a:ln>
        </p:spPr>
      </p:pic>
      <p:sp>
        <p:nvSpPr>
          <p:cNvPr id="324" name="CustomShape 1"/>
          <p:cNvSpPr/>
          <p:nvPr/>
        </p:nvSpPr>
        <p:spPr>
          <a:xfrm>
            <a:off x="457200" y="1200240"/>
            <a:ext cx="7376400" cy="37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Performance: cannot utilize hardware resources efficiently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High latency due to </a:t>
            </a: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Java</a:t>
            </a: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 and </a:t>
            </a: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JVM GC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Intricate </a:t>
            </a: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configuration</a:t>
            </a:r>
            <a:endParaRPr/>
          </a:p>
          <a:p>
            <a:pPr marL="457200" indent="-377640">
              <a:lnSpc>
                <a:spcPct val="115000"/>
              </a:lnSpc>
            </a:pPr>
            <a:endParaRPr/>
          </a:p>
          <a:p>
            <a:pPr marL="457200" indent="-377640">
              <a:lnSpc>
                <a:spcPct val="115000"/>
              </a:lnSpc>
            </a:pPr>
            <a:endParaRPr/>
          </a:p>
          <a:p>
            <a:pPr marL="457200" indent="-377640">
              <a:lnSpc>
                <a:spcPct val="100000"/>
              </a:lnSpc>
            </a:pPr>
            <a:endParaRPr/>
          </a:p>
        </p:txBody>
      </p:sp>
      <p:pic>
        <p:nvPicPr>
          <p:cNvPr id="325" name="Shape 146" descr=""/>
          <p:cNvPicPr/>
          <p:nvPr/>
        </p:nvPicPr>
        <p:blipFill>
          <a:blip r:embed="rId2"/>
          <a:stretch/>
        </p:blipFill>
        <p:spPr>
          <a:xfrm>
            <a:off x="389160" y="298440"/>
            <a:ext cx="1703160" cy="715680"/>
          </a:xfrm>
          <a:prstGeom prst="rect">
            <a:avLst/>
          </a:prstGeom>
          <a:ln>
            <a:noFill/>
          </a:ln>
        </p:spPr>
      </p:pic>
      <p:sp>
        <p:nvSpPr>
          <p:cNvPr id="326" name="CustomShape 2"/>
          <p:cNvSpPr/>
          <p:nvPr/>
        </p:nvSpPr>
        <p:spPr>
          <a:xfrm>
            <a:off x="2709360" y="205920"/>
            <a:ext cx="597420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Cassandra Problems</a:t>
            </a:r>
            <a:endParaRPr/>
          </a:p>
        </p:txBody>
      </p:sp>
    </p:spTree>
  </p:cSld>
  <p:timing>
    <p:tnLst>
      <p:par>
        <p:cTn id="82" dur="indefinite" restart="never" nodeType="tmRoot">
          <p:childTnLst>
            <p:seq>
              <p:cTn id="8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-1080" y="-28800"/>
            <a:ext cx="9140760" cy="5176080"/>
          </a:xfrm>
          <a:prstGeom prst="rect">
            <a:avLst/>
          </a:prstGeom>
          <a:solidFill>
            <a:srgbClr val="3a2d5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8" name="Shape 153" descr=""/>
          <p:cNvPicPr/>
          <p:nvPr/>
        </p:nvPicPr>
        <p:blipFill>
          <a:blip r:embed="rId1"/>
          <a:stretch/>
        </p:blipFill>
        <p:spPr>
          <a:xfrm>
            <a:off x="1868400" y="27360"/>
            <a:ext cx="7272360" cy="5140440"/>
          </a:xfrm>
          <a:prstGeom prst="rect">
            <a:avLst/>
          </a:prstGeom>
          <a:ln>
            <a:noFill/>
          </a:ln>
        </p:spPr>
      </p:pic>
      <p:sp>
        <p:nvSpPr>
          <p:cNvPr id="329" name="CustomShape 2"/>
          <p:cNvSpPr/>
          <p:nvPr/>
        </p:nvSpPr>
        <p:spPr>
          <a:xfrm>
            <a:off x="792720" y="2014560"/>
            <a:ext cx="8480520" cy="289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Introduction to NoSQL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About Apache Cassandra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Introducing ScyllaDB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Compatibility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How it works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Roadmap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Closing</a:t>
            </a:r>
            <a:endParaRPr/>
          </a:p>
        </p:txBody>
      </p:sp>
      <p:sp>
        <p:nvSpPr>
          <p:cNvPr id="330" name="CustomShape 3"/>
          <p:cNvSpPr/>
          <p:nvPr/>
        </p:nvSpPr>
        <p:spPr>
          <a:xfrm>
            <a:off x="821520" y="1106640"/>
            <a:ext cx="822636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AGENDA</a:t>
            </a:r>
            <a:endParaRPr/>
          </a:p>
        </p:txBody>
      </p:sp>
      <p:pic>
        <p:nvPicPr>
          <p:cNvPr id="331" name="Shape 156" descr=""/>
          <p:cNvPicPr/>
          <p:nvPr/>
        </p:nvPicPr>
        <p:blipFill>
          <a:blip r:embed="rId2"/>
          <a:stretch/>
        </p:blipFill>
        <p:spPr>
          <a:xfrm>
            <a:off x="435960" y="336960"/>
            <a:ext cx="1609920" cy="715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4" dur="indefinite" restart="never" nodeType="tmRoot">
          <p:childTnLst>
            <p:seq>
              <p:cTn id="8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Shape 161" descr=""/>
          <p:cNvPicPr/>
          <p:nvPr/>
        </p:nvPicPr>
        <p:blipFill>
          <a:blip r:embed="rId1"/>
          <a:stretch/>
        </p:blipFill>
        <p:spPr>
          <a:xfrm>
            <a:off x="1868400" y="27360"/>
            <a:ext cx="7272360" cy="5140440"/>
          </a:xfrm>
          <a:prstGeom prst="rect">
            <a:avLst/>
          </a:prstGeom>
          <a:ln>
            <a:noFill/>
          </a:ln>
        </p:spPr>
      </p:pic>
      <p:sp>
        <p:nvSpPr>
          <p:cNvPr id="333" name="CustomShape 1"/>
          <p:cNvSpPr/>
          <p:nvPr/>
        </p:nvSpPr>
        <p:spPr>
          <a:xfrm>
            <a:off x="792720" y="2014560"/>
            <a:ext cx="8480520" cy="24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THE POWER OF</a:t>
            </a:r>
            <a:endParaRPr/>
          </a:p>
          <a:p>
            <a:pPr>
              <a:lnSpc>
                <a:spcPct val="100000"/>
              </a:lnSpc>
            </a:pPr>
            <a:r>
              <a:rPr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CASSANDRA AT </a:t>
            </a:r>
            <a:endParaRPr/>
          </a:p>
          <a:p>
            <a:pPr>
              <a:lnSpc>
                <a:spcPct val="100000"/>
              </a:lnSpc>
            </a:pPr>
            <a:r>
              <a:rPr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THE SPEED OF REDIS</a:t>
            </a:r>
            <a:endParaRPr/>
          </a:p>
        </p:txBody>
      </p:sp>
      <p:pic>
        <p:nvPicPr>
          <p:cNvPr id="334" name="Shape 163" descr=""/>
          <p:cNvPicPr/>
          <p:nvPr/>
        </p:nvPicPr>
        <p:blipFill>
          <a:blip r:embed="rId2"/>
          <a:stretch/>
        </p:blipFill>
        <p:spPr>
          <a:xfrm>
            <a:off x="389160" y="298440"/>
            <a:ext cx="1703160" cy="715680"/>
          </a:xfrm>
          <a:prstGeom prst="rect">
            <a:avLst/>
          </a:prstGeom>
          <a:ln>
            <a:noFill/>
          </a:ln>
        </p:spPr>
      </p:pic>
      <p:sp>
        <p:nvSpPr>
          <p:cNvPr id="335" name="CustomShape 2"/>
          <p:cNvSpPr/>
          <p:nvPr/>
        </p:nvSpPr>
        <p:spPr>
          <a:xfrm>
            <a:off x="821520" y="1106640"/>
            <a:ext cx="822636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SCYLLA DB</a:t>
            </a:r>
            <a:endParaRPr/>
          </a:p>
        </p:txBody>
      </p:sp>
    </p:spTree>
  </p:cSld>
  <p:timing>
    <p:tnLst>
      <p:par>
        <p:cTn id="86" dur="indefinite" restart="never" nodeType="tmRoot">
          <p:childTnLst>
            <p:seq>
              <p:cTn id="8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Shape 169" descr=""/>
          <p:cNvPicPr/>
          <p:nvPr/>
        </p:nvPicPr>
        <p:blipFill>
          <a:blip r:embed="rId1"/>
          <a:srcRect l="0" t="0" r="4180" b="11505"/>
          <a:stretch/>
        </p:blipFill>
        <p:spPr>
          <a:xfrm>
            <a:off x="7441920" y="3916800"/>
            <a:ext cx="1698840" cy="1223640"/>
          </a:xfrm>
          <a:prstGeom prst="rect">
            <a:avLst/>
          </a:prstGeom>
          <a:ln>
            <a:noFill/>
          </a:ln>
        </p:spPr>
      </p:pic>
      <p:sp>
        <p:nvSpPr>
          <p:cNvPr id="337" name="CustomShape 1"/>
          <p:cNvSpPr/>
          <p:nvPr/>
        </p:nvSpPr>
        <p:spPr>
          <a:xfrm>
            <a:off x="3322800" y="2933280"/>
            <a:ext cx="2164680" cy="505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2"/>
          <p:cNvSpPr/>
          <p:nvPr/>
        </p:nvSpPr>
        <p:spPr>
          <a:xfrm>
            <a:off x="821520" y="965880"/>
            <a:ext cx="822636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AWESOME REDUNDANCY &amp; HA</a:t>
            </a:r>
            <a:endParaRPr/>
          </a:p>
        </p:txBody>
      </p:sp>
      <p:pic>
        <p:nvPicPr>
          <p:cNvPr id="339" name="Shape 172" descr=""/>
          <p:cNvPicPr/>
          <p:nvPr/>
        </p:nvPicPr>
        <p:blipFill>
          <a:blip r:embed="rId2"/>
          <a:stretch/>
        </p:blipFill>
        <p:spPr>
          <a:xfrm>
            <a:off x="381960" y="298440"/>
            <a:ext cx="1475280" cy="619920"/>
          </a:xfrm>
          <a:prstGeom prst="rect">
            <a:avLst/>
          </a:prstGeom>
          <a:ln>
            <a:noFill/>
          </a:ln>
        </p:spPr>
      </p:pic>
      <p:pic>
        <p:nvPicPr>
          <p:cNvPr id="340" name="Shape 173" descr=""/>
          <p:cNvPicPr/>
          <p:nvPr/>
        </p:nvPicPr>
        <p:blipFill>
          <a:blip r:embed="rId3"/>
          <a:stretch/>
        </p:blipFill>
        <p:spPr>
          <a:xfrm>
            <a:off x="3214800" y="2069640"/>
            <a:ext cx="4642560" cy="2536920"/>
          </a:xfrm>
          <a:prstGeom prst="rect">
            <a:avLst/>
          </a:prstGeom>
          <a:ln>
            <a:noFill/>
          </a:ln>
        </p:spPr>
      </p:pic>
      <p:sp>
        <p:nvSpPr>
          <p:cNvPr id="341" name="CustomShape 3"/>
          <p:cNvSpPr/>
          <p:nvPr/>
        </p:nvSpPr>
        <p:spPr>
          <a:xfrm>
            <a:off x="821520" y="2053080"/>
            <a:ext cx="8226360" cy="37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7640">
              <a:lnSpc>
                <a:spcPct val="115000"/>
              </a:lnSpc>
              <a:buClr>
                <a:srgbClr val="3a2d55"/>
              </a:buClr>
              <a:buFont typeface="Roboto Condensed"/>
              <a:buChar char="+"/>
            </a:pP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Multi DC</a:t>
            </a:r>
            <a:endParaRPr/>
          </a:p>
          <a:p>
            <a:pPr marL="457200" indent="-377640">
              <a:lnSpc>
                <a:spcPct val="115000"/>
              </a:lnSpc>
              <a:buClr>
                <a:srgbClr val="3a2d55"/>
              </a:buClr>
              <a:buFont typeface="Roboto Condensed"/>
              <a:buChar char="+"/>
            </a:pP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Spark</a:t>
            </a:r>
            <a:endParaRPr/>
          </a:p>
          <a:p>
            <a:pPr marL="457200" indent="-377640">
              <a:lnSpc>
                <a:spcPct val="115000"/>
              </a:lnSpc>
              <a:buClr>
                <a:srgbClr val="3a2d55"/>
              </a:buClr>
              <a:buFont typeface="Roboto Condensed"/>
              <a:buChar char="+"/>
            </a:pP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CQL</a:t>
            </a:r>
            <a:endParaRPr/>
          </a:p>
          <a:p>
            <a:pPr marL="457200" indent="-377640">
              <a:lnSpc>
                <a:spcPct val="115000"/>
              </a:lnSpc>
              <a:buClr>
                <a:srgbClr val="3a2d55"/>
              </a:buClr>
              <a:buFont typeface="Roboto Condensed"/>
              <a:buChar char="+"/>
            </a:pP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Auto sharding</a:t>
            </a:r>
            <a:endParaRPr/>
          </a:p>
          <a:p>
            <a:pPr marL="457200" indent="-377640">
              <a:lnSpc>
                <a:spcPct val="115000"/>
              </a:lnSpc>
              <a:buClr>
                <a:srgbClr val="3a2d55"/>
              </a:buClr>
              <a:buFont typeface="Roboto Condensed"/>
              <a:buChar char="+"/>
            </a:pP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Wide rows</a:t>
            </a:r>
            <a:endParaRPr/>
          </a:p>
        </p:txBody>
      </p:sp>
    </p:spTree>
  </p:cSld>
  <p:timing>
    <p:tnLst>
      <p:par>
        <p:cTn id="88" dur="indefinite" restart="never" nodeType="tmRoot">
          <p:childTnLst>
            <p:seq>
              <p:cTn id="8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3322800" y="2933280"/>
            <a:ext cx="2164680" cy="505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43" name="Shape 180" descr=""/>
          <p:cNvPicPr/>
          <p:nvPr/>
        </p:nvPicPr>
        <p:blipFill>
          <a:blip r:embed="rId1"/>
          <a:stretch/>
        </p:blipFill>
        <p:spPr>
          <a:xfrm>
            <a:off x="77400" y="4413240"/>
            <a:ext cx="1475280" cy="619920"/>
          </a:xfrm>
          <a:prstGeom prst="rect">
            <a:avLst/>
          </a:prstGeom>
          <a:ln>
            <a:noFill/>
          </a:ln>
        </p:spPr>
      </p:pic>
      <p:sp>
        <p:nvSpPr>
          <p:cNvPr id="344" name="CustomShape 2"/>
          <p:cNvSpPr/>
          <p:nvPr/>
        </p:nvSpPr>
        <p:spPr>
          <a:xfrm>
            <a:off x="7900920" y="3652920"/>
            <a:ext cx="368172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3"/>
          <p:cNvSpPr/>
          <p:nvPr/>
        </p:nvSpPr>
        <p:spPr>
          <a:xfrm>
            <a:off x="821520" y="203760"/>
            <a:ext cx="822636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RESULTS: THROUGHPUT/SCALE UP</a:t>
            </a:r>
            <a:endParaRPr/>
          </a:p>
        </p:txBody>
      </p:sp>
      <p:pic>
        <p:nvPicPr>
          <p:cNvPr id="346" name="Shape 183" descr=""/>
          <p:cNvPicPr/>
          <p:nvPr/>
        </p:nvPicPr>
        <p:blipFill>
          <a:blip r:embed="rId2"/>
          <a:stretch/>
        </p:blipFill>
        <p:spPr>
          <a:xfrm>
            <a:off x="200880" y="1061280"/>
            <a:ext cx="8738640" cy="315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0" dur="indefinite" restart="never" nodeType="tmRoot">
          <p:childTnLst>
            <p:seq>
              <p:cTn id="9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Shape 188" descr=""/>
          <p:cNvPicPr/>
          <p:nvPr/>
        </p:nvPicPr>
        <p:blipFill>
          <a:blip r:embed="rId1"/>
          <a:srcRect l="0" t="0" r="4180" b="11505"/>
          <a:stretch/>
        </p:blipFill>
        <p:spPr>
          <a:xfrm>
            <a:off x="5825520" y="2751840"/>
            <a:ext cx="3315240" cy="2388600"/>
          </a:xfrm>
          <a:prstGeom prst="rect">
            <a:avLst/>
          </a:prstGeom>
          <a:ln>
            <a:noFill/>
          </a:ln>
        </p:spPr>
      </p:pic>
      <p:sp>
        <p:nvSpPr>
          <p:cNvPr id="348" name="CustomShape 1"/>
          <p:cNvSpPr/>
          <p:nvPr/>
        </p:nvSpPr>
        <p:spPr>
          <a:xfrm>
            <a:off x="3322800" y="2933280"/>
            <a:ext cx="2164680" cy="505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49" name="Shape 190" descr=""/>
          <p:cNvPicPr/>
          <p:nvPr/>
        </p:nvPicPr>
        <p:blipFill>
          <a:blip r:embed="rId2"/>
          <a:stretch/>
        </p:blipFill>
        <p:spPr>
          <a:xfrm>
            <a:off x="381960" y="298440"/>
            <a:ext cx="1475280" cy="619920"/>
          </a:xfrm>
          <a:prstGeom prst="rect">
            <a:avLst/>
          </a:prstGeom>
          <a:ln>
            <a:noFill/>
          </a:ln>
        </p:spPr>
      </p:pic>
      <p:sp>
        <p:nvSpPr>
          <p:cNvPr id="350" name="CustomShape 2"/>
          <p:cNvSpPr/>
          <p:nvPr/>
        </p:nvSpPr>
        <p:spPr>
          <a:xfrm>
            <a:off x="7900920" y="3652920"/>
            <a:ext cx="368172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CustomShape 3"/>
          <p:cNvSpPr/>
          <p:nvPr/>
        </p:nvSpPr>
        <p:spPr>
          <a:xfrm>
            <a:off x="1904400" y="181440"/>
            <a:ext cx="64213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LATENCY - AVG</a:t>
            </a:r>
            <a:endParaRPr/>
          </a:p>
        </p:txBody>
      </p:sp>
      <p:pic>
        <p:nvPicPr>
          <p:cNvPr id="352" name="Shape 193" descr=""/>
          <p:cNvPicPr/>
          <p:nvPr/>
        </p:nvPicPr>
        <p:blipFill>
          <a:blip r:embed="rId3"/>
          <a:stretch/>
        </p:blipFill>
        <p:spPr>
          <a:xfrm>
            <a:off x="614160" y="1004760"/>
            <a:ext cx="7806600" cy="3704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2" dur="indefinite" restart="never" nodeType="tmRoot">
          <p:childTnLst>
            <p:seq>
              <p:cTn id="9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198" descr=""/>
          <p:cNvPicPr/>
          <p:nvPr/>
        </p:nvPicPr>
        <p:blipFill>
          <a:blip r:embed="rId1"/>
          <a:srcRect l="0" t="0" r="4180" b="11505"/>
          <a:stretch/>
        </p:blipFill>
        <p:spPr>
          <a:xfrm>
            <a:off x="5825520" y="2751840"/>
            <a:ext cx="3315240" cy="2388600"/>
          </a:xfrm>
          <a:prstGeom prst="rect">
            <a:avLst/>
          </a:prstGeom>
          <a:ln>
            <a:noFill/>
          </a:ln>
        </p:spPr>
      </p:pic>
      <p:sp>
        <p:nvSpPr>
          <p:cNvPr id="354" name="CustomShape 1"/>
          <p:cNvSpPr/>
          <p:nvPr/>
        </p:nvSpPr>
        <p:spPr>
          <a:xfrm>
            <a:off x="3322800" y="2933280"/>
            <a:ext cx="2164680" cy="505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55" name="Shape 200" descr=""/>
          <p:cNvPicPr/>
          <p:nvPr/>
        </p:nvPicPr>
        <p:blipFill>
          <a:blip r:embed="rId2"/>
          <a:stretch/>
        </p:blipFill>
        <p:spPr>
          <a:xfrm>
            <a:off x="381960" y="298440"/>
            <a:ext cx="1475280" cy="619920"/>
          </a:xfrm>
          <a:prstGeom prst="rect">
            <a:avLst/>
          </a:prstGeom>
          <a:ln>
            <a:noFill/>
          </a:ln>
        </p:spPr>
      </p:pic>
      <p:sp>
        <p:nvSpPr>
          <p:cNvPr id="356" name="CustomShape 2"/>
          <p:cNvSpPr/>
          <p:nvPr/>
        </p:nvSpPr>
        <p:spPr>
          <a:xfrm>
            <a:off x="7900920" y="3652920"/>
            <a:ext cx="368172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3"/>
          <p:cNvSpPr/>
          <p:nvPr/>
        </p:nvSpPr>
        <p:spPr>
          <a:xfrm>
            <a:off x="1904400" y="181440"/>
            <a:ext cx="64213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LATENCY - P99</a:t>
            </a:r>
            <a:endParaRPr/>
          </a:p>
        </p:txBody>
      </p:sp>
      <p:pic>
        <p:nvPicPr>
          <p:cNvPr id="358" name="Shape 203" descr=""/>
          <p:cNvPicPr/>
          <p:nvPr/>
        </p:nvPicPr>
        <p:blipFill>
          <a:blip r:embed="rId3"/>
          <a:stretch/>
        </p:blipFill>
        <p:spPr>
          <a:xfrm>
            <a:off x="615240" y="1038600"/>
            <a:ext cx="8096400" cy="3665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4" dur="indefinite" restart="never" nodeType="tmRoot">
          <p:childTnLst>
            <p:seq>
              <p:cTn id="9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Shape 208" descr=""/>
          <p:cNvPicPr/>
          <p:nvPr/>
        </p:nvPicPr>
        <p:blipFill>
          <a:blip r:embed="rId1"/>
          <a:srcRect l="0" t="0" r="4180" b="11505"/>
          <a:stretch/>
        </p:blipFill>
        <p:spPr>
          <a:xfrm>
            <a:off x="5825520" y="2751840"/>
            <a:ext cx="3315240" cy="2388600"/>
          </a:xfrm>
          <a:prstGeom prst="rect">
            <a:avLst/>
          </a:prstGeom>
          <a:ln>
            <a:noFill/>
          </a:ln>
        </p:spPr>
      </p:pic>
      <p:sp>
        <p:nvSpPr>
          <p:cNvPr id="360" name="CustomShape 1"/>
          <p:cNvSpPr/>
          <p:nvPr/>
        </p:nvSpPr>
        <p:spPr>
          <a:xfrm>
            <a:off x="3322800" y="2933280"/>
            <a:ext cx="2164680" cy="505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61" name="Shape 210" descr=""/>
          <p:cNvPicPr/>
          <p:nvPr/>
        </p:nvPicPr>
        <p:blipFill>
          <a:blip r:embed="rId2"/>
          <a:stretch/>
        </p:blipFill>
        <p:spPr>
          <a:xfrm>
            <a:off x="381960" y="298440"/>
            <a:ext cx="1475280" cy="619920"/>
          </a:xfrm>
          <a:prstGeom prst="rect">
            <a:avLst/>
          </a:prstGeom>
          <a:ln>
            <a:noFill/>
          </a:ln>
        </p:spPr>
      </p:pic>
      <p:sp>
        <p:nvSpPr>
          <p:cNvPr id="362" name="CustomShape 2"/>
          <p:cNvSpPr/>
          <p:nvPr/>
        </p:nvSpPr>
        <p:spPr>
          <a:xfrm>
            <a:off x="7900920" y="3652920"/>
            <a:ext cx="368172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3"/>
          <p:cNvSpPr/>
          <p:nvPr/>
        </p:nvSpPr>
        <p:spPr>
          <a:xfrm>
            <a:off x="1904400" y="181440"/>
            <a:ext cx="64213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LATENCY - AVERAGE</a:t>
            </a:r>
            <a:endParaRPr/>
          </a:p>
        </p:txBody>
      </p:sp>
      <p:pic>
        <p:nvPicPr>
          <p:cNvPr id="364" name="Shape 213" descr=""/>
          <p:cNvPicPr/>
          <p:nvPr/>
        </p:nvPicPr>
        <p:blipFill>
          <a:blip r:embed="rId3"/>
          <a:stretch/>
        </p:blipFill>
        <p:spPr>
          <a:xfrm>
            <a:off x="352440" y="1182960"/>
            <a:ext cx="8435520" cy="306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6" dur="indefinite" restart="never" nodeType="tmRoot">
          <p:childTnLst>
            <p:seq>
              <p:cTn id="9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Shape 59" descr=""/>
          <p:cNvPicPr/>
          <p:nvPr/>
        </p:nvPicPr>
        <p:blipFill>
          <a:blip r:embed="rId1"/>
          <a:srcRect l="0" t="0" r="4180" b="11505"/>
          <a:stretch/>
        </p:blipFill>
        <p:spPr>
          <a:xfrm>
            <a:off x="5825520" y="2751840"/>
            <a:ext cx="3317040" cy="2390400"/>
          </a:xfrm>
          <a:prstGeom prst="rect">
            <a:avLst/>
          </a:prstGeom>
          <a:ln>
            <a:noFill/>
          </a:ln>
        </p:spPr>
      </p:pic>
      <p:sp>
        <p:nvSpPr>
          <p:cNvPr id="366" name="CustomShape 1"/>
          <p:cNvSpPr/>
          <p:nvPr/>
        </p:nvSpPr>
        <p:spPr>
          <a:xfrm>
            <a:off x="3322800" y="2933280"/>
            <a:ext cx="2166480" cy="506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67" name="Shape 61" descr=""/>
          <p:cNvPicPr/>
          <p:nvPr/>
        </p:nvPicPr>
        <p:blipFill>
          <a:blip r:embed="rId2"/>
          <a:stretch/>
        </p:blipFill>
        <p:spPr>
          <a:xfrm>
            <a:off x="381960" y="298440"/>
            <a:ext cx="1477080" cy="621720"/>
          </a:xfrm>
          <a:prstGeom prst="rect">
            <a:avLst/>
          </a:prstGeom>
          <a:ln>
            <a:noFill/>
          </a:ln>
        </p:spPr>
      </p:pic>
      <p:sp>
        <p:nvSpPr>
          <p:cNvPr id="368" name="CustomShape 2"/>
          <p:cNvSpPr/>
          <p:nvPr/>
        </p:nvSpPr>
        <p:spPr>
          <a:xfrm>
            <a:off x="7900920" y="3652920"/>
            <a:ext cx="3683520" cy="42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69" name="Shape 63" descr=""/>
          <p:cNvPicPr/>
          <p:nvPr/>
        </p:nvPicPr>
        <p:blipFill>
          <a:blip r:embed="rId3"/>
          <a:stretch/>
        </p:blipFill>
        <p:spPr>
          <a:xfrm>
            <a:off x="144360" y="1191240"/>
            <a:ext cx="6308280" cy="3896640"/>
          </a:xfrm>
          <a:prstGeom prst="rect">
            <a:avLst/>
          </a:prstGeom>
          <a:ln>
            <a:noFill/>
          </a:ln>
        </p:spPr>
      </p:pic>
      <p:sp>
        <p:nvSpPr>
          <p:cNvPr id="370" name="CustomShape 3"/>
          <p:cNvSpPr/>
          <p:nvPr/>
        </p:nvSpPr>
        <p:spPr>
          <a:xfrm>
            <a:off x="1940400" y="298440"/>
            <a:ext cx="6423120" cy="85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THROUGHPUT</a:t>
            </a:r>
            <a:endParaRPr/>
          </a:p>
        </p:txBody>
      </p:sp>
    </p:spTree>
  </p:cSld>
  <p:timing>
    <p:tnLst>
      <p:par>
        <p:cTn id="98" dur="indefinite" restart="never" nodeType="tmRoot">
          <p:childTnLst>
            <p:seq>
              <p:cTn id="9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36" descr=""/>
          <p:cNvPicPr/>
          <p:nvPr/>
        </p:nvPicPr>
        <p:blipFill>
          <a:blip r:embed="rId1"/>
          <a:stretch/>
        </p:blipFill>
        <p:spPr>
          <a:xfrm>
            <a:off x="1868040" y="179280"/>
            <a:ext cx="7272360" cy="5140440"/>
          </a:xfrm>
          <a:prstGeom prst="rect">
            <a:avLst/>
          </a:prstGeom>
          <a:ln>
            <a:noFill/>
          </a:ln>
        </p:spPr>
      </p:pic>
      <p:sp>
        <p:nvSpPr>
          <p:cNvPr id="266" name="CustomShape 1"/>
          <p:cNvSpPr/>
          <p:nvPr/>
        </p:nvSpPr>
        <p:spPr>
          <a:xfrm>
            <a:off x="-444600" y="1555200"/>
            <a:ext cx="8480520" cy="24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endParaRPr/>
          </a:p>
          <a:p>
            <a:pPr marL="457200" indent="457200">
              <a:lnSpc>
                <a:spcPct val="100000"/>
              </a:lnSpc>
            </a:pPr>
            <a:r>
              <a:rPr lang="en-US" sz="30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Raphael Santana Carvalho</a:t>
            </a:r>
            <a:endParaRPr/>
          </a:p>
          <a:p>
            <a:pPr marL="457200" indent="457200">
              <a:lnSpc>
                <a:spcPct val="100000"/>
              </a:lnSpc>
            </a:pPr>
            <a:endParaRPr/>
          </a:p>
          <a:p>
            <a:pPr marL="457200" indent="457200">
              <a:lnSpc>
                <a:spcPct val="100000"/>
              </a:lnSpc>
            </a:pPr>
            <a:r>
              <a:rPr lang="en-US" sz="30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Work at ScyllaDB</a:t>
            </a:r>
            <a:endParaRPr/>
          </a:p>
          <a:p>
            <a:pPr marL="457200" indent="457200">
              <a:lnSpc>
                <a:spcPct val="100000"/>
              </a:lnSpc>
            </a:pPr>
            <a:r>
              <a:rPr lang="en-US" sz="30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Kernel programming;</a:t>
            </a:r>
            <a:endParaRPr/>
          </a:p>
          <a:p>
            <a:pPr marL="457200" indent="457200">
              <a:lnSpc>
                <a:spcPct val="100000"/>
              </a:lnSpc>
            </a:pPr>
            <a:r>
              <a:rPr lang="en-US" sz="30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File System;</a:t>
            </a:r>
            <a:endParaRPr/>
          </a:p>
          <a:p>
            <a:pPr marL="457200" indent="457200">
              <a:lnSpc>
                <a:spcPct val="100000"/>
              </a:lnSpc>
            </a:pPr>
            <a:r>
              <a:rPr lang="en-US" sz="30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Classical music.</a:t>
            </a:r>
            <a:endParaRPr/>
          </a:p>
          <a:p>
            <a:pPr marL="457200" indent="457200">
              <a:lnSpc>
                <a:spcPct val="100000"/>
              </a:lnSpc>
            </a:pPr>
            <a:endParaRPr/>
          </a:p>
        </p:txBody>
      </p:sp>
      <p:pic>
        <p:nvPicPr>
          <p:cNvPr id="267" name="Shape 38" descr=""/>
          <p:cNvPicPr/>
          <p:nvPr/>
        </p:nvPicPr>
        <p:blipFill>
          <a:blip r:embed="rId2"/>
          <a:stretch/>
        </p:blipFill>
        <p:spPr>
          <a:xfrm>
            <a:off x="388800" y="298080"/>
            <a:ext cx="1703160" cy="715320"/>
          </a:xfrm>
          <a:prstGeom prst="rect">
            <a:avLst/>
          </a:prstGeom>
          <a:ln>
            <a:noFill/>
          </a:ln>
        </p:spPr>
      </p:pic>
      <p:sp>
        <p:nvSpPr>
          <p:cNvPr id="268" name="CustomShape 2"/>
          <p:cNvSpPr/>
          <p:nvPr/>
        </p:nvSpPr>
        <p:spPr>
          <a:xfrm>
            <a:off x="829440" y="995040"/>
            <a:ext cx="822636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Who am I?</a:t>
            </a:r>
            <a:endParaRPr/>
          </a:p>
        </p:txBody>
      </p:sp>
      <p:pic>
        <p:nvPicPr>
          <p:cNvPr id="269" name="" descr=""/>
          <p:cNvPicPr/>
          <p:nvPr/>
        </p:nvPicPr>
        <p:blipFill>
          <a:blip r:embed="rId3"/>
          <a:stretch/>
        </p:blipFill>
        <p:spPr>
          <a:xfrm>
            <a:off x="5959080" y="934200"/>
            <a:ext cx="3150360" cy="2360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Shape 69" descr=""/>
          <p:cNvPicPr/>
          <p:nvPr/>
        </p:nvPicPr>
        <p:blipFill>
          <a:blip r:embed="rId1"/>
          <a:srcRect l="0" t="0" r="4180" b="11505"/>
          <a:stretch/>
        </p:blipFill>
        <p:spPr>
          <a:xfrm>
            <a:off x="5825520" y="2751840"/>
            <a:ext cx="3317040" cy="2390400"/>
          </a:xfrm>
          <a:prstGeom prst="rect">
            <a:avLst/>
          </a:prstGeom>
          <a:ln>
            <a:noFill/>
          </a:ln>
        </p:spPr>
      </p:pic>
      <p:sp>
        <p:nvSpPr>
          <p:cNvPr id="372" name="CustomShape 1"/>
          <p:cNvSpPr/>
          <p:nvPr/>
        </p:nvSpPr>
        <p:spPr>
          <a:xfrm>
            <a:off x="3322800" y="2933280"/>
            <a:ext cx="2166480" cy="506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73" name="Shape 71" descr=""/>
          <p:cNvPicPr/>
          <p:nvPr/>
        </p:nvPicPr>
        <p:blipFill>
          <a:blip r:embed="rId2"/>
          <a:stretch/>
        </p:blipFill>
        <p:spPr>
          <a:xfrm>
            <a:off x="381960" y="298440"/>
            <a:ext cx="1477080" cy="621720"/>
          </a:xfrm>
          <a:prstGeom prst="rect">
            <a:avLst/>
          </a:prstGeom>
          <a:ln>
            <a:noFill/>
          </a:ln>
        </p:spPr>
      </p:pic>
      <p:sp>
        <p:nvSpPr>
          <p:cNvPr id="374" name="CustomShape 2"/>
          <p:cNvSpPr/>
          <p:nvPr/>
        </p:nvSpPr>
        <p:spPr>
          <a:xfrm>
            <a:off x="7900920" y="3652920"/>
            <a:ext cx="3683520" cy="42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75" name="Shape 73" descr=""/>
          <p:cNvPicPr/>
          <p:nvPr/>
        </p:nvPicPr>
        <p:blipFill>
          <a:blip r:embed="rId3"/>
          <a:stretch/>
        </p:blipFill>
        <p:spPr>
          <a:xfrm>
            <a:off x="433440" y="830520"/>
            <a:ext cx="8275680" cy="3932280"/>
          </a:xfrm>
          <a:prstGeom prst="rect">
            <a:avLst/>
          </a:prstGeom>
          <a:ln>
            <a:noFill/>
          </a:ln>
        </p:spPr>
      </p:pic>
      <p:sp>
        <p:nvSpPr>
          <p:cNvPr id="376" name="CustomShape 3"/>
          <p:cNvSpPr/>
          <p:nvPr/>
        </p:nvSpPr>
        <p:spPr>
          <a:xfrm>
            <a:off x="1904400" y="181440"/>
            <a:ext cx="6423120" cy="85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LATENCY</a:t>
            </a:r>
            <a:endParaRPr/>
          </a:p>
        </p:txBody>
      </p:sp>
    </p:spTree>
  </p:cSld>
  <p:timing>
    <p:tnLst>
      <p:par>
        <p:cTn id="100" dur="indefinite" restart="never" nodeType="tmRoot">
          <p:childTnLst>
            <p:seq>
              <p:cTn id="10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Shape 218" descr=""/>
          <p:cNvPicPr/>
          <p:nvPr/>
        </p:nvPicPr>
        <p:blipFill>
          <a:blip r:embed="rId1"/>
          <a:stretch/>
        </p:blipFill>
        <p:spPr>
          <a:xfrm>
            <a:off x="1868400" y="27360"/>
            <a:ext cx="7272360" cy="5140440"/>
          </a:xfrm>
          <a:prstGeom prst="rect">
            <a:avLst/>
          </a:prstGeom>
          <a:ln>
            <a:noFill/>
          </a:ln>
        </p:spPr>
      </p:pic>
      <p:sp>
        <p:nvSpPr>
          <p:cNvPr id="378" name="CustomShape 1"/>
          <p:cNvSpPr/>
          <p:nvPr/>
        </p:nvSpPr>
        <p:spPr>
          <a:xfrm>
            <a:off x="457200" y="1200240"/>
            <a:ext cx="7376400" cy="37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Self-tuning: internally manages </a:t>
            </a: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resources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Efficient </a:t>
            </a: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utilization of server hardware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High </a:t>
            </a: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observability</a:t>
            </a: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 via monitoring counters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Cassandra compatible </a:t>
            </a: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tooling</a:t>
            </a:r>
            <a:endParaRPr/>
          </a:p>
          <a:p>
            <a:pPr marL="457200" indent="-377640">
              <a:lnSpc>
                <a:spcPct val="100000"/>
              </a:lnSpc>
            </a:pPr>
            <a:endParaRPr/>
          </a:p>
        </p:txBody>
      </p:sp>
      <p:pic>
        <p:nvPicPr>
          <p:cNvPr id="379" name="Shape 220" descr=""/>
          <p:cNvPicPr/>
          <p:nvPr/>
        </p:nvPicPr>
        <p:blipFill>
          <a:blip r:embed="rId2"/>
          <a:stretch/>
        </p:blipFill>
        <p:spPr>
          <a:xfrm>
            <a:off x="389160" y="298440"/>
            <a:ext cx="1703160" cy="715680"/>
          </a:xfrm>
          <a:prstGeom prst="rect">
            <a:avLst/>
          </a:prstGeom>
          <a:ln>
            <a:noFill/>
          </a:ln>
        </p:spPr>
      </p:pic>
      <p:sp>
        <p:nvSpPr>
          <p:cNvPr id="380" name="CustomShape 2"/>
          <p:cNvSpPr/>
          <p:nvPr/>
        </p:nvSpPr>
        <p:spPr>
          <a:xfrm>
            <a:off x="2709360" y="205920"/>
            <a:ext cx="597420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ScyllaDB Admin Philosophy</a:t>
            </a:r>
            <a:endParaRPr/>
          </a:p>
        </p:txBody>
      </p:sp>
    </p:spTree>
  </p:cSld>
  <p:timing>
    <p:tnLst>
      <p:par>
        <p:cTn id="102" dur="indefinite" restart="never" nodeType="tmRoot">
          <p:childTnLst>
            <p:seq>
              <p:cTn id="10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457200" y="205920"/>
            <a:ext cx="822636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Monitoring Scylla</a:t>
            </a:r>
            <a:endParaRPr/>
          </a:p>
        </p:txBody>
      </p:sp>
      <p:pic>
        <p:nvPicPr>
          <p:cNvPr id="382" name="Shape 227" descr=""/>
          <p:cNvPicPr/>
          <p:nvPr/>
        </p:nvPicPr>
        <p:blipFill>
          <a:blip r:embed="rId1"/>
          <a:stretch/>
        </p:blipFill>
        <p:spPr>
          <a:xfrm>
            <a:off x="141480" y="977760"/>
            <a:ext cx="8809560" cy="4140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4" dur="indefinite" restart="never" nodeType="tmRoot">
          <p:childTnLst>
            <p:seq>
              <p:cTn id="10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Shape 232" descr=""/>
          <p:cNvPicPr/>
          <p:nvPr/>
        </p:nvPicPr>
        <p:blipFill>
          <a:blip r:embed="rId1"/>
          <a:srcRect l="0" t="0" r="4180" b="11505"/>
          <a:stretch/>
        </p:blipFill>
        <p:spPr>
          <a:xfrm>
            <a:off x="5825520" y="2751840"/>
            <a:ext cx="3315240" cy="2388600"/>
          </a:xfrm>
          <a:prstGeom prst="rect">
            <a:avLst/>
          </a:prstGeom>
          <a:ln>
            <a:noFill/>
          </a:ln>
        </p:spPr>
      </p:pic>
      <p:sp>
        <p:nvSpPr>
          <p:cNvPr id="384" name="CustomShape 1"/>
          <p:cNvSpPr/>
          <p:nvPr/>
        </p:nvSpPr>
        <p:spPr>
          <a:xfrm>
            <a:off x="3322800" y="2933280"/>
            <a:ext cx="2164680" cy="505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CustomShape 2"/>
          <p:cNvSpPr/>
          <p:nvPr/>
        </p:nvSpPr>
        <p:spPr>
          <a:xfrm>
            <a:off x="602640" y="1106640"/>
            <a:ext cx="858780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WHAT WOULD YOU DO WITH 1 MILLION TPS?</a:t>
            </a:r>
            <a:endParaRPr/>
          </a:p>
        </p:txBody>
      </p:sp>
      <p:sp>
        <p:nvSpPr>
          <p:cNvPr id="386" name="CustomShape 3"/>
          <p:cNvSpPr/>
          <p:nvPr/>
        </p:nvSpPr>
        <p:spPr>
          <a:xfrm>
            <a:off x="821520" y="2053080"/>
            <a:ext cx="8226360" cy="37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Shrink your cluster by a factor of X10</a:t>
            </a:r>
            <a:endParaRPr/>
          </a:p>
          <a:p>
            <a:pPr>
              <a:lnSpc>
                <a:spcPct val="115000"/>
              </a:lnSpc>
            </a:pP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Handle traffic spikes</a:t>
            </a:r>
            <a:endParaRPr/>
          </a:p>
          <a:p>
            <a:pPr>
              <a:lnSpc>
                <a:spcPct val="115000"/>
              </a:lnSpc>
            </a:pP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Get the most out of your data - Run more queries</a:t>
            </a:r>
            <a:endParaRPr/>
          </a:p>
          <a:p>
            <a:pPr>
              <a:lnSpc>
                <a:spcPct val="115000"/>
              </a:lnSpc>
            </a:pP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Stop using caches in front of the database </a:t>
            </a:r>
            <a:endParaRPr/>
          </a:p>
          <a:p>
            <a:pPr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Stop worrying about latency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</p:txBody>
      </p:sp>
      <p:pic>
        <p:nvPicPr>
          <p:cNvPr id="387" name="Shape 236" descr=""/>
          <p:cNvPicPr/>
          <p:nvPr/>
        </p:nvPicPr>
        <p:blipFill>
          <a:blip r:embed="rId2"/>
          <a:stretch/>
        </p:blipFill>
        <p:spPr>
          <a:xfrm>
            <a:off x="381960" y="298440"/>
            <a:ext cx="1475280" cy="619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6" dur="indefinite" restart="never" nodeType="tmRoot">
          <p:childTnLst>
            <p:seq>
              <p:cTn id="10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-1080" y="-28800"/>
            <a:ext cx="9140760" cy="5176080"/>
          </a:xfrm>
          <a:prstGeom prst="rect">
            <a:avLst/>
          </a:prstGeom>
          <a:solidFill>
            <a:srgbClr val="3a2d5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89" name="Shape 242" descr=""/>
          <p:cNvPicPr/>
          <p:nvPr/>
        </p:nvPicPr>
        <p:blipFill>
          <a:blip r:embed="rId1"/>
          <a:stretch/>
        </p:blipFill>
        <p:spPr>
          <a:xfrm>
            <a:off x="1868400" y="27360"/>
            <a:ext cx="7272360" cy="5140440"/>
          </a:xfrm>
          <a:prstGeom prst="rect">
            <a:avLst/>
          </a:prstGeom>
          <a:ln>
            <a:noFill/>
          </a:ln>
        </p:spPr>
      </p:pic>
      <p:sp>
        <p:nvSpPr>
          <p:cNvPr id="390" name="CustomShape 2"/>
          <p:cNvSpPr/>
          <p:nvPr/>
        </p:nvSpPr>
        <p:spPr>
          <a:xfrm>
            <a:off x="792720" y="2014560"/>
            <a:ext cx="8480520" cy="289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Introduction to NoSQL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About Apache Cassandra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Introducing ScyllaDB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Compatibility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How it works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Roadmap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Closing</a:t>
            </a:r>
            <a:endParaRPr/>
          </a:p>
        </p:txBody>
      </p:sp>
      <p:sp>
        <p:nvSpPr>
          <p:cNvPr id="391" name="CustomShape 3"/>
          <p:cNvSpPr/>
          <p:nvPr/>
        </p:nvSpPr>
        <p:spPr>
          <a:xfrm>
            <a:off x="821520" y="1106640"/>
            <a:ext cx="822636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AGENDA</a:t>
            </a:r>
            <a:endParaRPr/>
          </a:p>
        </p:txBody>
      </p:sp>
      <p:pic>
        <p:nvPicPr>
          <p:cNvPr id="392" name="Shape 245" descr=""/>
          <p:cNvPicPr/>
          <p:nvPr/>
        </p:nvPicPr>
        <p:blipFill>
          <a:blip r:embed="rId2"/>
          <a:stretch/>
        </p:blipFill>
        <p:spPr>
          <a:xfrm>
            <a:off x="435960" y="336960"/>
            <a:ext cx="1609920" cy="715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8" dur="indefinite" restart="never" nodeType="tmRoot">
          <p:childTnLst>
            <p:seq>
              <p:cTn id="10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Shape 250" descr=""/>
          <p:cNvPicPr/>
          <p:nvPr/>
        </p:nvPicPr>
        <p:blipFill>
          <a:blip r:embed="rId1"/>
          <a:srcRect l="0" t="0" r="4180" b="11505"/>
          <a:stretch/>
        </p:blipFill>
        <p:spPr>
          <a:xfrm>
            <a:off x="5825520" y="2751840"/>
            <a:ext cx="3315240" cy="2388600"/>
          </a:xfrm>
          <a:prstGeom prst="rect">
            <a:avLst/>
          </a:prstGeom>
          <a:ln>
            <a:noFill/>
          </a:ln>
        </p:spPr>
      </p:pic>
      <p:sp>
        <p:nvSpPr>
          <p:cNvPr id="394" name="CustomShape 1"/>
          <p:cNvSpPr/>
          <p:nvPr/>
        </p:nvSpPr>
        <p:spPr>
          <a:xfrm>
            <a:off x="3322800" y="2933280"/>
            <a:ext cx="2164680" cy="505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CustomShape 2"/>
          <p:cNvSpPr/>
          <p:nvPr/>
        </p:nvSpPr>
        <p:spPr>
          <a:xfrm>
            <a:off x="1860840" y="181440"/>
            <a:ext cx="714348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FULLY COMPATIBLE</a:t>
            </a:r>
            <a:endParaRPr/>
          </a:p>
        </p:txBody>
      </p:sp>
      <p:pic>
        <p:nvPicPr>
          <p:cNvPr id="396" name="Shape 253" descr=""/>
          <p:cNvPicPr/>
          <p:nvPr/>
        </p:nvPicPr>
        <p:blipFill>
          <a:blip r:embed="rId2"/>
          <a:stretch/>
        </p:blipFill>
        <p:spPr>
          <a:xfrm>
            <a:off x="381960" y="298440"/>
            <a:ext cx="1475280" cy="619920"/>
          </a:xfrm>
          <a:prstGeom prst="rect">
            <a:avLst/>
          </a:prstGeom>
          <a:ln>
            <a:noFill/>
          </a:ln>
        </p:spPr>
      </p:pic>
      <p:pic>
        <p:nvPicPr>
          <p:cNvPr id="397" name="Shape 254" descr=""/>
          <p:cNvPicPr/>
          <p:nvPr/>
        </p:nvPicPr>
        <p:blipFill>
          <a:blip r:embed="rId3"/>
          <a:stretch/>
        </p:blipFill>
        <p:spPr>
          <a:xfrm>
            <a:off x="551160" y="1174320"/>
            <a:ext cx="7879680" cy="3741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0" dur="indefinite" restart="never" nodeType="tmRoot">
          <p:childTnLst>
            <p:seq>
              <p:cTn id="11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Shape 259" descr=""/>
          <p:cNvPicPr/>
          <p:nvPr/>
        </p:nvPicPr>
        <p:blipFill>
          <a:blip r:embed="rId1"/>
          <a:stretch/>
        </p:blipFill>
        <p:spPr>
          <a:xfrm>
            <a:off x="1868400" y="27360"/>
            <a:ext cx="7272360" cy="5140440"/>
          </a:xfrm>
          <a:prstGeom prst="rect">
            <a:avLst/>
          </a:prstGeom>
          <a:ln>
            <a:noFill/>
          </a:ln>
        </p:spPr>
      </p:pic>
      <p:sp>
        <p:nvSpPr>
          <p:cNvPr id="399" name="CustomShape 1"/>
          <p:cNvSpPr/>
          <p:nvPr/>
        </p:nvSpPr>
        <p:spPr>
          <a:xfrm>
            <a:off x="457200" y="1200240"/>
            <a:ext cx="7376400" cy="37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SSTable </a:t>
            </a: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file format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Configuration</a:t>
            </a: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 file format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CQL </a:t>
            </a: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language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CQL native </a:t>
            </a: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protocol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JMX management </a:t>
            </a: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protocol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Management </a:t>
            </a: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command line</a:t>
            </a:r>
            <a:endParaRPr/>
          </a:p>
          <a:p>
            <a:pPr marL="457200" indent="-377640">
              <a:lnSpc>
                <a:spcPct val="100000"/>
              </a:lnSpc>
            </a:pPr>
            <a:endParaRPr/>
          </a:p>
        </p:txBody>
      </p:sp>
      <p:pic>
        <p:nvPicPr>
          <p:cNvPr id="400" name="Shape 261" descr=""/>
          <p:cNvPicPr/>
          <p:nvPr/>
        </p:nvPicPr>
        <p:blipFill>
          <a:blip r:embed="rId2"/>
          <a:stretch/>
        </p:blipFill>
        <p:spPr>
          <a:xfrm>
            <a:off x="389160" y="298440"/>
            <a:ext cx="1703160" cy="715680"/>
          </a:xfrm>
          <a:prstGeom prst="rect">
            <a:avLst/>
          </a:prstGeom>
          <a:ln>
            <a:noFill/>
          </a:ln>
        </p:spPr>
      </p:pic>
      <p:sp>
        <p:nvSpPr>
          <p:cNvPr id="401" name="CustomShape 2"/>
          <p:cNvSpPr/>
          <p:nvPr/>
        </p:nvSpPr>
        <p:spPr>
          <a:xfrm>
            <a:off x="2709360" y="205920"/>
            <a:ext cx="597420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Compatibility</a:t>
            </a:r>
            <a:endParaRPr/>
          </a:p>
        </p:txBody>
      </p:sp>
    </p:spTree>
  </p:cSld>
  <p:timing>
    <p:tnLst>
      <p:par>
        <p:cTn id="112" dur="indefinite" restart="never" nodeType="tmRoot">
          <p:childTnLst>
            <p:seq>
              <p:cTn id="11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Shape 79" descr=""/>
          <p:cNvPicPr/>
          <p:nvPr/>
        </p:nvPicPr>
        <p:blipFill>
          <a:blip r:embed="rId1"/>
          <a:srcRect l="0" t="0" r="4180" b="11505"/>
          <a:stretch/>
        </p:blipFill>
        <p:spPr>
          <a:xfrm>
            <a:off x="5825520" y="2751840"/>
            <a:ext cx="3317040" cy="2390400"/>
          </a:xfrm>
          <a:prstGeom prst="rect">
            <a:avLst/>
          </a:prstGeom>
          <a:ln>
            <a:noFill/>
          </a:ln>
        </p:spPr>
      </p:pic>
      <p:sp>
        <p:nvSpPr>
          <p:cNvPr id="403" name="CustomShape 1"/>
          <p:cNvSpPr/>
          <p:nvPr/>
        </p:nvSpPr>
        <p:spPr>
          <a:xfrm>
            <a:off x="3322800" y="2933280"/>
            <a:ext cx="2166480" cy="506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ustomShape 2"/>
          <p:cNvSpPr/>
          <p:nvPr/>
        </p:nvSpPr>
        <p:spPr>
          <a:xfrm>
            <a:off x="2286000" y="274320"/>
            <a:ext cx="8228160" cy="85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FULLY COMPATIBLE</a:t>
            </a:r>
            <a:endParaRPr/>
          </a:p>
        </p:txBody>
      </p:sp>
      <p:pic>
        <p:nvPicPr>
          <p:cNvPr id="405" name="Shape 82" descr=""/>
          <p:cNvPicPr/>
          <p:nvPr/>
        </p:nvPicPr>
        <p:blipFill>
          <a:blip r:embed="rId2"/>
          <a:stretch/>
        </p:blipFill>
        <p:spPr>
          <a:xfrm>
            <a:off x="381960" y="298440"/>
            <a:ext cx="1477080" cy="621720"/>
          </a:xfrm>
          <a:prstGeom prst="rect">
            <a:avLst/>
          </a:prstGeom>
          <a:ln>
            <a:noFill/>
          </a:ln>
        </p:spPr>
      </p:pic>
      <p:sp>
        <p:nvSpPr>
          <p:cNvPr id="406" name="CustomShape 3"/>
          <p:cNvSpPr/>
          <p:nvPr/>
        </p:nvSpPr>
        <p:spPr>
          <a:xfrm>
            <a:off x="640080" y="1210680"/>
            <a:ext cx="8228160" cy="262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9440">
              <a:lnSpc>
                <a:spcPct val="115000"/>
              </a:lnSpc>
              <a:buClr>
                <a:srgbClr val="333333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Uses Cassandra SSTables</a:t>
            </a:r>
            <a:endParaRPr/>
          </a:p>
          <a:p>
            <a:pPr marL="457200" indent="-379440">
              <a:lnSpc>
                <a:spcPct val="115000"/>
              </a:lnSpc>
              <a:buClr>
                <a:srgbClr val="4bbcd7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Use your existing drivers</a:t>
            </a:r>
            <a:endParaRPr/>
          </a:p>
          <a:p>
            <a:pPr marL="457200" indent="-379440">
              <a:lnSpc>
                <a:spcPct val="115000"/>
              </a:lnSpc>
              <a:buClr>
                <a:srgbClr val="3a2d55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Use your existing CQL queries</a:t>
            </a:r>
            <a:endParaRPr/>
          </a:p>
          <a:p>
            <a:pPr marL="457200" indent="-379440">
              <a:lnSpc>
                <a:spcPct val="115000"/>
              </a:lnSpc>
              <a:buClr>
                <a:srgbClr val="4bbcd7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Use your existing </a:t>
            </a: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cassandra.yaml</a:t>
            </a:r>
            <a:endParaRPr/>
          </a:p>
          <a:p>
            <a:pPr marL="457200" indent="-379440">
              <a:lnSpc>
                <a:spcPct val="115000"/>
              </a:lnSpc>
              <a:buClr>
                <a:srgbClr val="3a2d55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Manage with </a:t>
            </a: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nodetool</a:t>
            </a: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 or other JMX console</a:t>
            </a:r>
            <a:endParaRPr/>
          </a:p>
          <a:p>
            <a:pPr marL="457200" indent="-379440">
              <a:lnSpc>
                <a:spcPct val="115000"/>
              </a:lnSpc>
              <a:buClr>
                <a:srgbClr val="4bbcd7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Use your existing code with no change</a:t>
            </a:r>
            <a:endParaRPr/>
          </a:p>
          <a:p>
            <a:pPr marL="457200" indent="-379440">
              <a:lnSpc>
                <a:spcPct val="115000"/>
              </a:lnSpc>
              <a:buClr>
                <a:srgbClr val="3a2d55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Copy over a complete Cassandra database</a:t>
            </a:r>
            <a:endParaRPr/>
          </a:p>
          <a:p>
            <a:pPr marL="457200" indent="-379440">
              <a:lnSpc>
                <a:spcPct val="115000"/>
              </a:lnSpc>
              <a:buClr>
                <a:srgbClr val="4bbcd7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Works with the Cassandra ecosystem (Spark etc.)</a:t>
            </a:r>
            <a:endParaRPr/>
          </a:p>
        </p:txBody>
      </p:sp>
    </p:spTree>
  </p:cSld>
  <p:timing>
    <p:tnLst>
      <p:par>
        <p:cTn id="114" dur="indefinite" restart="never" nodeType="tmRoot">
          <p:childTnLst>
            <p:seq>
              <p:cTn id="11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Shape 267" descr=""/>
          <p:cNvPicPr/>
          <p:nvPr/>
        </p:nvPicPr>
        <p:blipFill>
          <a:blip r:embed="rId1"/>
          <a:stretch/>
        </p:blipFill>
        <p:spPr>
          <a:xfrm>
            <a:off x="1868400" y="27360"/>
            <a:ext cx="7272360" cy="5140440"/>
          </a:xfrm>
          <a:prstGeom prst="rect">
            <a:avLst/>
          </a:prstGeom>
          <a:ln>
            <a:noFill/>
          </a:ln>
        </p:spPr>
      </p:pic>
      <p:sp>
        <p:nvSpPr>
          <p:cNvPr id="408" name="CustomShape 1"/>
          <p:cNvSpPr/>
          <p:nvPr/>
        </p:nvSpPr>
        <p:spPr>
          <a:xfrm>
            <a:off x="457200" y="1200240"/>
            <a:ext cx="7376400" cy="37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Spark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Presto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Hadoop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KairosDB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...</a:t>
            </a:r>
            <a:endParaRPr/>
          </a:p>
        </p:txBody>
      </p:sp>
      <p:pic>
        <p:nvPicPr>
          <p:cNvPr id="409" name="Shape 269" descr=""/>
          <p:cNvPicPr/>
          <p:nvPr/>
        </p:nvPicPr>
        <p:blipFill>
          <a:blip r:embed="rId2"/>
          <a:stretch/>
        </p:blipFill>
        <p:spPr>
          <a:xfrm>
            <a:off x="389160" y="298440"/>
            <a:ext cx="1703160" cy="715680"/>
          </a:xfrm>
          <a:prstGeom prst="rect">
            <a:avLst/>
          </a:prstGeom>
          <a:ln>
            <a:noFill/>
          </a:ln>
        </p:spPr>
      </p:pic>
      <p:sp>
        <p:nvSpPr>
          <p:cNvPr id="410" name="CustomShape 2"/>
          <p:cNvSpPr/>
          <p:nvPr/>
        </p:nvSpPr>
        <p:spPr>
          <a:xfrm>
            <a:off x="2709360" y="205920"/>
            <a:ext cx="597420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Sharing the Ecosystem</a:t>
            </a:r>
            <a:endParaRPr/>
          </a:p>
        </p:txBody>
      </p:sp>
    </p:spTree>
  </p:cSld>
  <p:timing>
    <p:tnLst>
      <p:par>
        <p:cTn id="116" dur="indefinite" restart="never" nodeType="tmRoot">
          <p:childTnLst>
            <p:seq>
              <p:cTn id="11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Shape 275" descr=""/>
          <p:cNvPicPr/>
          <p:nvPr/>
        </p:nvPicPr>
        <p:blipFill>
          <a:blip r:embed="rId1"/>
          <a:stretch/>
        </p:blipFill>
        <p:spPr>
          <a:xfrm>
            <a:off x="1868400" y="27360"/>
            <a:ext cx="7272360" cy="5140440"/>
          </a:xfrm>
          <a:prstGeom prst="rect">
            <a:avLst/>
          </a:prstGeom>
          <a:ln>
            <a:noFill/>
          </a:ln>
        </p:spPr>
      </p:pic>
      <p:sp>
        <p:nvSpPr>
          <p:cNvPr id="412" name="CustomShape 1"/>
          <p:cNvSpPr/>
          <p:nvPr/>
        </p:nvSpPr>
        <p:spPr>
          <a:xfrm>
            <a:off x="457200" y="1200240"/>
            <a:ext cx="7376400" cy="37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Stop-install-start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Simple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Incurs downtime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Double cluster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No downtime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Flip the switch when you like</a:t>
            </a:r>
            <a:endParaRPr/>
          </a:p>
        </p:txBody>
      </p:sp>
      <p:pic>
        <p:nvPicPr>
          <p:cNvPr id="413" name="Shape 277" descr=""/>
          <p:cNvPicPr/>
          <p:nvPr/>
        </p:nvPicPr>
        <p:blipFill>
          <a:blip r:embed="rId2"/>
          <a:stretch/>
        </p:blipFill>
        <p:spPr>
          <a:xfrm>
            <a:off x="389160" y="298440"/>
            <a:ext cx="1703160" cy="715680"/>
          </a:xfrm>
          <a:prstGeom prst="rect">
            <a:avLst/>
          </a:prstGeom>
          <a:ln>
            <a:noFill/>
          </a:ln>
        </p:spPr>
      </p:pic>
      <p:sp>
        <p:nvSpPr>
          <p:cNvPr id="414" name="CustomShape 2"/>
          <p:cNvSpPr/>
          <p:nvPr/>
        </p:nvSpPr>
        <p:spPr>
          <a:xfrm>
            <a:off x="2709360" y="205920"/>
            <a:ext cx="597420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Migrating your application</a:t>
            </a:r>
            <a:endParaRPr/>
          </a:p>
        </p:txBody>
      </p:sp>
    </p:spTree>
  </p:cSld>
  <p:timing>
    <p:tnLst>
      <p:par>
        <p:cTn id="118" dur="indefinite" restart="never" nodeType="tmRoot">
          <p:childTnLst>
            <p:seq>
              <p:cTn id="11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4e37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711000" y="2005200"/>
            <a:ext cx="7049880" cy="104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Scylla</a:t>
            </a:r>
            <a:endParaRPr/>
          </a:p>
        </p:txBody>
      </p:sp>
      <p:pic>
        <p:nvPicPr>
          <p:cNvPr id="271" name="Shape 48" descr=""/>
          <p:cNvPicPr/>
          <p:nvPr/>
        </p:nvPicPr>
        <p:blipFill>
          <a:blip r:embed="rId1"/>
          <a:stretch/>
        </p:blipFill>
        <p:spPr>
          <a:xfrm>
            <a:off x="4853880" y="447840"/>
            <a:ext cx="1037520" cy="996840"/>
          </a:xfrm>
          <a:prstGeom prst="rect">
            <a:avLst/>
          </a:prstGeom>
          <a:ln>
            <a:noFill/>
          </a:ln>
        </p:spPr>
      </p:pic>
      <p:pic>
        <p:nvPicPr>
          <p:cNvPr id="272" name="Shape 49" descr=""/>
          <p:cNvPicPr/>
          <p:nvPr/>
        </p:nvPicPr>
        <p:blipFill>
          <a:blip r:embed="rId2"/>
          <a:stretch/>
        </p:blipFill>
        <p:spPr>
          <a:xfrm>
            <a:off x="1659240" y="995040"/>
            <a:ext cx="1037520" cy="890640"/>
          </a:xfrm>
          <a:prstGeom prst="rect">
            <a:avLst/>
          </a:prstGeom>
          <a:ln>
            <a:noFill/>
          </a:ln>
        </p:spPr>
      </p:pic>
      <p:pic>
        <p:nvPicPr>
          <p:cNvPr id="273" name="Shape 50" descr=""/>
          <p:cNvPicPr/>
          <p:nvPr/>
        </p:nvPicPr>
        <p:blipFill>
          <a:blip r:embed="rId3"/>
          <a:stretch/>
        </p:blipFill>
        <p:spPr>
          <a:xfrm>
            <a:off x="4408920" y="3296160"/>
            <a:ext cx="918720" cy="747360"/>
          </a:xfrm>
          <a:prstGeom prst="rect">
            <a:avLst/>
          </a:prstGeom>
          <a:ln>
            <a:noFill/>
          </a:ln>
        </p:spPr>
      </p:pic>
      <p:pic>
        <p:nvPicPr>
          <p:cNvPr id="274" name="Shape 51" descr=""/>
          <p:cNvPicPr/>
          <p:nvPr/>
        </p:nvPicPr>
        <p:blipFill>
          <a:blip r:embed="rId4"/>
          <a:stretch/>
        </p:blipFill>
        <p:spPr>
          <a:xfrm>
            <a:off x="6408360" y="1949760"/>
            <a:ext cx="1472760" cy="747360"/>
          </a:xfrm>
          <a:prstGeom prst="rect">
            <a:avLst/>
          </a:prstGeom>
          <a:ln>
            <a:noFill/>
          </a:ln>
        </p:spPr>
      </p:pic>
      <p:sp>
        <p:nvSpPr>
          <p:cNvPr id="275" name="CustomShape 2"/>
          <p:cNvSpPr/>
          <p:nvPr/>
        </p:nvSpPr>
        <p:spPr>
          <a:xfrm>
            <a:off x="2817000" y="1272960"/>
            <a:ext cx="4388400" cy="43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       </a:t>
            </a:r>
            <a:r>
              <a:rPr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Glauber Costa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    </a:t>
            </a:r>
            <a:r>
              <a:rPr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KVM, Containers, Xen</a:t>
            </a:r>
            <a:endParaRPr/>
          </a:p>
        </p:txBody>
      </p:sp>
      <p:sp>
        <p:nvSpPr>
          <p:cNvPr id="276" name="CustomShape 3"/>
          <p:cNvSpPr/>
          <p:nvPr/>
        </p:nvSpPr>
        <p:spPr>
          <a:xfrm>
            <a:off x="5330520" y="3398040"/>
            <a:ext cx="2218680" cy="89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Dor Laor, Former kvm project mngr</a:t>
            </a:r>
            <a:endParaRPr/>
          </a:p>
        </p:txBody>
      </p:sp>
      <p:sp>
        <p:nvSpPr>
          <p:cNvPr id="277" name="CustomShape 4"/>
          <p:cNvSpPr/>
          <p:nvPr/>
        </p:nvSpPr>
        <p:spPr>
          <a:xfrm>
            <a:off x="5971680" y="2733120"/>
            <a:ext cx="2218680" cy="89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Avi Kivity KVM originator</a:t>
            </a:r>
            <a:endParaRPr/>
          </a:p>
        </p:txBody>
      </p:sp>
      <p:pic>
        <p:nvPicPr>
          <p:cNvPr id="278" name="Shape 58" descr=""/>
          <p:cNvPicPr/>
          <p:nvPr/>
        </p:nvPicPr>
        <p:blipFill>
          <a:blip r:embed="rId5"/>
          <a:stretch/>
        </p:blipFill>
        <p:spPr>
          <a:xfrm>
            <a:off x="1445760" y="2715120"/>
            <a:ext cx="1037520" cy="831240"/>
          </a:xfrm>
          <a:prstGeom prst="rect">
            <a:avLst/>
          </a:prstGeom>
          <a:ln>
            <a:noFill/>
          </a:ln>
        </p:spPr>
      </p:pic>
      <p:sp>
        <p:nvSpPr>
          <p:cNvPr id="279" name="CustomShape 5"/>
          <p:cNvSpPr/>
          <p:nvPr/>
        </p:nvSpPr>
        <p:spPr>
          <a:xfrm>
            <a:off x="1161360" y="1927800"/>
            <a:ext cx="182268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6"/>
          <p:cNvSpPr/>
          <p:nvPr/>
        </p:nvSpPr>
        <p:spPr>
          <a:xfrm>
            <a:off x="957240" y="3450240"/>
            <a:ext cx="2218680" cy="89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Pekka Enberg,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kvm, jvm, slab</a:t>
            </a:r>
            <a:endParaRPr/>
          </a:p>
        </p:txBody>
      </p:sp>
      <p:sp>
        <p:nvSpPr>
          <p:cNvPr id="281" name="CustomShape 7"/>
          <p:cNvSpPr/>
          <p:nvPr/>
        </p:nvSpPr>
        <p:spPr>
          <a:xfrm>
            <a:off x="829440" y="1990080"/>
            <a:ext cx="2218680" cy="89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Nadav Har’EL,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Nested KVM</a:t>
            </a:r>
            <a:endParaRPr/>
          </a:p>
        </p:txBody>
      </p:sp>
      <p:sp>
        <p:nvSpPr>
          <p:cNvPr id="282" name="CustomShape 8"/>
          <p:cNvSpPr/>
          <p:nvPr/>
        </p:nvSpPr>
        <p:spPr>
          <a:xfrm>
            <a:off x="580680" y="4167000"/>
            <a:ext cx="7816320" cy="35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</a:t>
            </a: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Developers distributed across 12 countries.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Shape 283" descr=""/>
          <p:cNvPicPr/>
          <p:nvPr/>
        </p:nvPicPr>
        <p:blipFill>
          <a:blip r:embed="rId1"/>
          <a:stretch/>
        </p:blipFill>
        <p:spPr>
          <a:xfrm>
            <a:off x="1868400" y="27360"/>
            <a:ext cx="7272360" cy="5140440"/>
          </a:xfrm>
          <a:prstGeom prst="rect">
            <a:avLst/>
          </a:prstGeom>
          <a:ln>
            <a:noFill/>
          </a:ln>
        </p:spPr>
      </p:pic>
      <p:pic>
        <p:nvPicPr>
          <p:cNvPr id="416" name="Shape 284" descr=""/>
          <p:cNvPicPr/>
          <p:nvPr/>
        </p:nvPicPr>
        <p:blipFill>
          <a:blip r:embed="rId2"/>
          <a:stretch/>
        </p:blipFill>
        <p:spPr>
          <a:xfrm>
            <a:off x="389160" y="298440"/>
            <a:ext cx="1703160" cy="715680"/>
          </a:xfrm>
          <a:prstGeom prst="rect">
            <a:avLst/>
          </a:prstGeom>
          <a:ln>
            <a:noFill/>
          </a:ln>
        </p:spPr>
      </p:pic>
      <p:sp>
        <p:nvSpPr>
          <p:cNvPr id="417" name="CustomShape 1"/>
          <p:cNvSpPr/>
          <p:nvPr/>
        </p:nvSpPr>
        <p:spPr>
          <a:xfrm>
            <a:off x="2709360" y="205920"/>
            <a:ext cx="597420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Double cluster</a:t>
            </a:r>
            <a:endParaRPr/>
          </a:p>
        </p:txBody>
      </p:sp>
      <p:sp>
        <p:nvSpPr>
          <p:cNvPr id="418" name="CustomShape 2"/>
          <p:cNvSpPr/>
          <p:nvPr/>
        </p:nvSpPr>
        <p:spPr>
          <a:xfrm>
            <a:off x="563760" y="2254680"/>
            <a:ext cx="1106640" cy="84204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30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App</a:t>
            </a:r>
            <a:endParaRPr/>
          </a:p>
        </p:txBody>
      </p:sp>
      <p:sp>
        <p:nvSpPr>
          <p:cNvPr id="419" name="CustomShape 3"/>
          <p:cNvSpPr/>
          <p:nvPr/>
        </p:nvSpPr>
        <p:spPr>
          <a:xfrm>
            <a:off x="3205800" y="1558800"/>
            <a:ext cx="3660840" cy="105372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Cassandra</a:t>
            </a:r>
            <a:endParaRPr/>
          </a:p>
        </p:txBody>
      </p:sp>
      <p:sp>
        <p:nvSpPr>
          <p:cNvPr id="420" name="CustomShape 4"/>
          <p:cNvSpPr/>
          <p:nvPr/>
        </p:nvSpPr>
        <p:spPr>
          <a:xfrm>
            <a:off x="3205800" y="3099960"/>
            <a:ext cx="3660840" cy="105372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Scylla</a:t>
            </a:r>
            <a:endParaRPr/>
          </a:p>
        </p:txBody>
      </p:sp>
      <p:sp>
        <p:nvSpPr>
          <p:cNvPr id="421" name="CustomShape 5"/>
          <p:cNvSpPr/>
          <p:nvPr/>
        </p:nvSpPr>
        <p:spPr>
          <a:xfrm flipH="1" rot="10800000">
            <a:off x="15450120" y="7384680"/>
            <a:ext cx="1529280" cy="586800"/>
          </a:xfrm>
          <a:prstGeom prst="curvedConnector3">
            <a:avLst>
              <a:gd name="adj1" fmla="val 50003"/>
            </a:avLst>
          </a:prstGeom>
          <a:noFill/>
          <a:ln w="936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CustomShape 6"/>
          <p:cNvSpPr/>
          <p:nvPr/>
        </p:nvSpPr>
        <p:spPr>
          <a:xfrm>
            <a:off x="3205800" y="1752840"/>
            <a:ext cx="789480" cy="664920"/>
          </a:xfrm>
          <a:prstGeom prst="plaque">
            <a:avLst>
              <a:gd name="adj" fmla="val 16667"/>
            </a:avLst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CQL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proxy</a:t>
            </a:r>
            <a:endParaRPr/>
          </a:p>
        </p:txBody>
      </p:sp>
      <p:sp>
        <p:nvSpPr>
          <p:cNvPr id="423" name="CustomShape 7"/>
          <p:cNvSpPr/>
          <p:nvPr/>
        </p:nvSpPr>
        <p:spPr>
          <a:xfrm rot="5400000">
            <a:off x="2803320" y="2826360"/>
            <a:ext cx="1204560" cy="393120"/>
          </a:xfrm>
          <a:prstGeom prst="curvedConnector4">
            <a:avLst>
              <a:gd name="adj1" fmla="val 28121"/>
              <a:gd name="adj2" fmla="val 160087"/>
            </a:avLst>
          </a:prstGeom>
          <a:noFill/>
          <a:ln w="936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20" dur="indefinite" restart="never" nodeType="tmRoot">
          <p:childTnLst>
            <p:seq>
              <p:cTn id="12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-1080" y="-28800"/>
            <a:ext cx="9140760" cy="5176080"/>
          </a:xfrm>
          <a:prstGeom prst="rect">
            <a:avLst/>
          </a:prstGeom>
          <a:solidFill>
            <a:srgbClr val="3a2d5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25" name="Shape 297" descr=""/>
          <p:cNvPicPr/>
          <p:nvPr/>
        </p:nvPicPr>
        <p:blipFill>
          <a:blip r:embed="rId1"/>
          <a:stretch/>
        </p:blipFill>
        <p:spPr>
          <a:xfrm>
            <a:off x="1868400" y="27360"/>
            <a:ext cx="7272360" cy="5140440"/>
          </a:xfrm>
          <a:prstGeom prst="rect">
            <a:avLst/>
          </a:prstGeom>
          <a:ln>
            <a:noFill/>
          </a:ln>
        </p:spPr>
      </p:pic>
      <p:sp>
        <p:nvSpPr>
          <p:cNvPr id="426" name="CustomShape 2"/>
          <p:cNvSpPr/>
          <p:nvPr/>
        </p:nvSpPr>
        <p:spPr>
          <a:xfrm>
            <a:off x="792720" y="2014560"/>
            <a:ext cx="8480520" cy="289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Introduction to NoSQL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About Apache Cassandra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Introducing ScyllaDB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Compatibility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How it works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Roadmap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Closing</a:t>
            </a:r>
            <a:endParaRPr/>
          </a:p>
        </p:txBody>
      </p:sp>
      <p:sp>
        <p:nvSpPr>
          <p:cNvPr id="427" name="CustomShape 3"/>
          <p:cNvSpPr/>
          <p:nvPr/>
        </p:nvSpPr>
        <p:spPr>
          <a:xfrm>
            <a:off x="821520" y="1106640"/>
            <a:ext cx="822636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AGENDA</a:t>
            </a:r>
            <a:endParaRPr/>
          </a:p>
        </p:txBody>
      </p:sp>
      <p:pic>
        <p:nvPicPr>
          <p:cNvPr id="428" name="Shape 300" descr=""/>
          <p:cNvPicPr/>
          <p:nvPr/>
        </p:nvPicPr>
        <p:blipFill>
          <a:blip r:embed="rId2"/>
          <a:stretch/>
        </p:blipFill>
        <p:spPr>
          <a:xfrm>
            <a:off x="435960" y="336960"/>
            <a:ext cx="1609920" cy="715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2" dur="indefinite" restart="never" nodeType="tmRoot">
          <p:childTnLst>
            <p:seq>
              <p:cTn id="12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-1080" y="6840"/>
            <a:ext cx="9140760" cy="5140080"/>
          </a:xfrm>
          <a:prstGeom prst="rect">
            <a:avLst/>
          </a:prstGeom>
          <a:solidFill>
            <a:srgbClr val="3a2d5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30" name="Shape 306" descr=""/>
          <p:cNvPicPr/>
          <p:nvPr/>
        </p:nvPicPr>
        <p:blipFill>
          <a:blip r:embed="rId1"/>
          <a:stretch/>
        </p:blipFill>
        <p:spPr>
          <a:xfrm>
            <a:off x="1238760" y="1738080"/>
            <a:ext cx="2469960" cy="1237680"/>
          </a:xfrm>
          <a:prstGeom prst="rect">
            <a:avLst/>
          </a:prstGeom>
          <a:ln>
            <a:noFill/>
          </a:ln>
        </p:spPr>
      </p:pic>
      <p:sp>
        <p:nvSpPr>
          <p:cNvPr id="431" name="CustomShape 2"/>
          <p:cNvSpPr/>
          <p:nvPr/>
        </p:nvSpPr>
        <p:spPr>
          <a:xfrm>
            <a:off x="4032000" y="2133720"/>
            <a:ext cx="360" cy="105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CustomShape 3"/>
          <p:cNvSpPr/>
          <p:nvPr/>
        </p:nvSpPr>
        <p:spPr>
          <a:xfrm>
            <a:off x="4245120" y="1992960"/>
            <a:ext cx="4331880" cy="194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3600" spc="-1" strike="noStrike">
                <a:solidFill>
                  <a:srgbClr val="f3f3f3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TECHNOLOGY:</a:t>
            </a:r>
            <a:endParaRPr/>
          </a:p>
          <a:p>
            <a:pPr>
              <a:lnSpc>
                <a:spcPct val="100000"/>
              </a:lnSpc>
            </a:pPr>
            <a:r>
              <a:rPr lang="en-US" sz="3600" spc="-1" strike="noStrike">
                <a:solidFill>
                  <a:srgbClr val="f3f3f3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HOW IT WORKS</a:t>
            </a:r>
            <a:endParaRPr/>
          </a:p>
        </p:txBody>
      </p:sp>
    </p:spTree>
  </p:cSld>
  <p:timing>
    <p:tnLst>
      <p:par>
        <p:cTn id="124" dur="indefinite" restart="never" nodeType="tmRoot">
          <p:childTnLst>
            <p:seq>
              <p:cTn id="12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Shape 313" descr=""/>
          <p:cNvPicPr/>
          <p:nvPr/>
        </p:nvPicPr>
        <p:blipFill>
          <a:blip r:embed="rId1"/>
          <a:srcRect l="0" t="0" r="4180" b="11505"/>
          <a:stretch/>
        </p:blipFill>
        <p:spPr>
          <a:xfrm>
            <a:off x="5825520" y="2751840"/>
            <a:ext cx="3315240" cy="2388600"/>
          </a:xfrm>
          <a:prstGeom prst="rect">
            <a:avLst/>
          </a:prstGeom>
          <a:ln>
            <a:noFill/>
          </a:ln>
        </p:spPr>
      </p:pic>
      <p:sp>
        <p:nvSpPr>
          <p:cNvPr id="434" name="CustomShape 1"/>
          <p:cNvSpPr/>
          <p:nvPr/>
        </p:nvSpPr>
        <p:spPr>
          <a:xfrm>
            <a:off x="3322800" y="2933280"/>
            <a:ext cx="2164680" cy="505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35" name="Shape 315" descr=""/>
          <p:cNvPicPr/>
          <p:nvPr/>
        </p:nvPicPr>
        <p:blipFill>
          <a:blip r:embed="rId2"/>
          <a:stretch/>
        </p:blipFill>
        <p:spPr>
          <a:xfrm>
            <a:off x="381960" y="298440"/>
            <a:ext cx="1475280" cy="619920"/>
          </a:xfrm>
          <a:prstGeom prst="rect">
            <a:avLst/>
          </a:prstGeom>
          <a:ln>
            <a:noFill/>
          </a:ln>
        </p:spPr>
      </p:pic>
      <p:pic>
        <p:nvPicPr>
          <p:cNvPr id="436" name="Shape 316" descr=""/>
          <p:cNvPicPr/>
          <p:nvPr/>
        </p:nvPicPr>
        <p:blipFill>
          <a:blip r:embed="rId3"/>
          <a:stretch/>
        </p:blipFill>
        <p:spPr>
          <a:xfrm>
            <a:off x="1692720" y="554760"/>
            <a:ext cx="4975920" cy="348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6" dur="indefinite" restart="never" nodeType="tmRoot">
          <p:childTnLst>
            <p:seq>
              <p:cTn id="12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Shape 338" descr=""/>
          <p:cNvPicPr/>
          <p:nvPr/>
        </p:nvPicPr>
        <p:blipFill>
          <a:blip r:embed="rId1"/>
          <a:srcRect l="0" t="0" r="4180" b="11505"/>
          <a:stretch/>
        </p:blipFill>
        <p:spPr>
          <a:xfrm>
            <a:off x="5825520" y="2751840"/>
            <a:ext cx="3315240" cy="2388600"/>
          </a:xfrm>
          <a:prstGeom prst="rect">
            <a:avLst/>
          </a:prstGeom>
          <a:ln>
            <a:noFill/>
          </a:ln>
        </p:spPr>
      </p:pic>
      <p:sp>
        <p:nvSpPr>
          <p:cNvPr id="438" name="CustomShape 1"/>
          <p:cNvSpPr/>
          <p:nvPr/>
        </p:nvSpPr>
        <p:spPr>
          <a:xfrm>
            <a:off x="3322800" y="2933280"/>
            <a:ext cx="2164680" cy="505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CustomShape 2"/>
          <p:cNvSpPr/>
          <p:nvPr/>
        </p:nvSpPr>
        <p:spPr>
          <a:xfrm>
            <a:off x="840600" y="878040"/>
            <a:ext cx="822636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SCYLLA IS QUITE </a:t>
            </a:r>
            <a:r>
              <a:rPr b="1" lang="en-US" sz="36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DIFFERENT</a:t>
            </a:r>
            <a:endParaRPr/>
          </a:p>
        </p:txBody>
      </p:sp>
      <p:sp>
        <p:nvSpPr>
          <p:cNvPr id="440" name="CustomShape 3"/>
          <p:cNvSpPr/>
          <p:nvPr/>
        </p:nvSpPr>
        <p:spPr>
          <a:xfrm>
            <a:off x="364320" y="1691280"/>
            <a:ext cx="8226360" cy="37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Shard-per-core, no locks, no threads, zero-copy</a:t>
            </a:r>
            <a:endParaRPr/>
          </a:p>
          <a:p>
            <a:pPr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C++14, using Seastar framework</a:t>
            </a:r>
            <a:endParaRPr/>
          </a:p>
          <a:p>
            <a:pPr>
              <a:lnSpc>
                <a:spcPct val="115000"/>
              </a:lnSpc>
            </a:pP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Our own efficient, DB-aware cache, not using Linux page cache</a:t>
            </a:r>
            <a:endParaRPr/>
          </a:p>
          <a:p>
            <a:pPr>
              <a:lnSpc>
                <a:spcPct val="115000"/>
              </a:lnSpc>
            </a:pP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Max out all HW resources - NUMA friendly, multiqueue NICs, etc</a:t>
            </a:r>
            <a:endParaRPr/>
          </a:p>
          <a:p>
            <a:pPr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Userspace I/O scheduler</a:t>
            </a:r>
            <a:endParaRPr/>
          </a:p>
          <a:p>
            <a:pPr>
              <a:lnSpc>
                <a:spcPct val="115000"/>
              </a:lnSpc>
            </a:pPr>
            <a:endParaRPr/>
          </a:p>
        </p:txBody>
      </p:sp>
      <p:pic>
        <p:nvPicPr>
          <p:cNvPr id="441" name="Shape 342" descr=""/>
          <p:cNvPicPr/>
          <p:nvPr/>
        </p:nvPicPr>
        <p:blipFill>
          <a:blip r:embed="rId2"/>
          <a:stretch/>
        </p:blipFill>
        <p:spPr>
          <a:xfrm>
            <a:off x="381960" y="298440"/>
            <a:ext cx="1475280" cy="619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8" dur="indefinite" restart="never" nodeType="tmRoot">
          <p:childTnLst>
            <p:seq>
              <p:cTn id="12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extShape 1"/>
          <p:cNvSpPr txBox="1"/>
          <p:nvPr/>
        </p:nvSpPr>
        <p:spPr>
          <a:xfrm>
            <a:off x="380880" y="971640"/>
            <a:ext cx="417600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Threads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43" name="Shape 195" descr=""/>
          <p:cNvPicPr/>
          <p:nvPr/>
        </p:nvPicPr>
        <p:blipFill>
          <a:blip r:embed="rId1"/>
          <a:srcRect l="0" t="0" r="0" b="50230"/>
          <a:stretch/>
        </p:blipFill>
        <p:spPr>
          <a:xfrm>
            <a:off x="5121720" y="1603080"/>
            <a:ext cx="3311640" cy="3334320"/>
          </a:xfrm>
          <a:prstGeom prst="rect">
            <a:avLst/>
          </a:prstGeom>
          <a:ln>
            <a:noFill/>
          </a:ln>
        </p:spPr>
      </p:pic>
      <p:sp>
        <p:nvSpPr>
          <p:cNvPr id="444" name="TextShape 2"/>
          <p:cNvSpPr txBox="1"/>
          <p:nvPr/>
        </p:nvSpPr>
        <p:spPr>
          <a:xfrm>
            <a:off x="4692240" y="971640"/>
            <a:ext cx="399420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4a86e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Shards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45" name="Shape 197" descr=""/>
          <p:cNvPicPr/>
          <p:nvPr/>
        </p:nvPicPr>
        <p:blipFill>
          <a:blip r:embed="rId2"/>
          <a:srcRect l="0" t="49755" r="0" b="0"/>
          <a:stretch/>
        </p:blipFill>
        <p:spPr>
          <a:xfrm>
            <a:off x="778320" y="1576080"/>
            <a:ext cx="3311640" cy="3366000"/>
          </a:xfrm>
          <a:prstGeom prst="rect">
            <a:avLst/>
          </a:prstGeom>
          <a:ln>
            <a:noFill/>
          </a:ln>
        </p:spPr>
      </p:pic>
      <p:sp>
        <p:nvSpPr>
          <p:cNvPr id="446" name="TextShape 3"/>
          <p:cNvSpPr txBox="1"/>
          <p:nvPr/>
        </p:nvSpPr>
        <p:spPr>
          <a:xfrm>
            <a:off x="1735920" y="192240"/>
            <a:ext cx="822924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SCYLLA’S SHARD PER CORE</a:t>
            </a:r>
            <a:endParaRPr/>
          </a:p>
        </p:txBody>
      </p:sp>
      <p:pic>
        <p:nvPicPr>
          <p:cNvPr id="447" name="Shape 199" descr=""/>
          <p:cNvPicPr/>
          <p:nvPr/>
        </p:nvPicPr>
        <p:blipFill>
          <a:blip r:embed="rId3"/>
          <a:stretch/>
        </p:blipFill>
        <p:spPr>
          <a:xfrm>
            <a:off x="381960" y="298440"/>
            <a:ext cx="1478160" cy="622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0" dur="indefinite" restart="never" nodeType="tmRoot">
          <p:childTnLst>
            <p:seq>
              <p:cTn id="13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/>
          <p:cNvSpPr/>
          <p:nvPr/>
        </p:nvSpPr>
        <p:spPr>
          <a:xfrm>
            <a:off x="3322800" y="2933280"/>
            <a:ext cx="2164680" cy="505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CustomShape 2"/>
          <p:cNvSpPr/>
          <p:nvPr/>
        </p:nvSpPr>
        <p:spPr>
          <a:xfrm>
            <a:off x="457200" y="332280"/>
            <a:ext cx="822636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SCYLLA DB</a:t>
            </a:r>
            <a:r>
              <a:rPr b="1" lang="en-US" sz="36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: NETWORK COMPARISON</a:t>
            </a:r>
            <a:endParaRPr/>
          </a:p>
        </p:txBody>
      </p:sp>
      <p:sp>
        <p:nvSpPr>
          <p:cNvPr id="450" name="CustomShape 3"/>
          <p:cNvSpPr/>
          <p:nvPr/>
        </p:nvSpPr>
        <p:spPr>
          <a:xfrm>
            <a:off x="1545840" y="2552040"/>
            <a:ext cx="2587680" cy="129204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Kernel</a:t>
            </a:r>
            <a:endParaRPr/>
          </a:p>
        </p:txBody>
      </p:sp>
      <p:pic>
        <p:nvPicPr>
          <p:cNvPr id="451" name="Shape 350" descr=""/>
          <p:cNvPicPr/>
          <p:nvPr/>
        </p:nvPicPr>
        <p:blipFill>
          <a:blip r:embed="rId1"/>
          <a:stretch/>
        </p:blipFill>
        <p:spPr>
          <a:xfrm>
            <a:off x="1810800" y="4083480"/>
            <a:ext cx="432360" cy="577800"/>
          </a:xfrm>
          <a:prstGeom prst="rect">
            <a:avLst/>
          </a:prstGeom>
          <a:ln>
            <a:noFill/>
          </a:ln>
        </p:spPr>
      </p:pic>
      <p:sp>
        <p:nvSpPr>
          <p:cNvPr id="452" name="CustomShape 4"/>
          <p:cNvSpPr/>
          <p:nvPr/>
        </p:nvSpPr>
        <p:spPr>
          <a:xfrm>
            <a:off x="1726920" y="1581480"/>
            <a:ext cx="1849320" cy="70812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Cassandra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53" name="CustomShape 5"/>
          <p:cNvSpPr/>
          <p:nvPr/>
        </p:nvSpPr>
        <p:spPr>
          <a:xfrm>
            <a:off x="3321360" y="2996280"/>
            <a:ext cx="726840" cy="51732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TCP/IP</a:t>
            </a:r>
            <a:endParaRPr/>
          </a:p>
        </p:txBody>
      </p:sp>
      <p:sp>
        <p:nvSpPr>
          <p:cNvPr id="454" name="CustomShape 6"/>
          <p:cNvSpPr/>
          <p:nvPr/>
        </p:nvSpPr>
        <p:spPr>
          <a:xfrm>
            <a:off x="1690920" y="2973960"/>
            <a:ext cx="726840" cy="5774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Scheduler</a:t>
            </a:r>
            <a:endParaRPr/>
          </a:p>
        </p:txBody>
      </p:sp>
      <p:sp>
        <p:nvSpPr>
          <p:cNvPr id="455" name="CustomShape 7"/>
          <p:cNvSpPr/>
          <p:nvPr/>
        </p:nvSpPr>
        <p:spPr>
          <a:xfrm>
            <a:off x="2566080" y="170028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456" name="CustomShape 8"/>
          <p:cNvSpPr/>
          <p:nvPr/>
        </p:nvSpPr>
        <p:spPr>
          <a:xfrm>
            <a:off x="2602800" y="175032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457" name="CustomShape 9"/>
          <p:cNvSpPr/>
          <p:nvPr/>
        </p:nvSpPr>
        <p:spPr>
          <a:xfrm>
            <a:off x="2639520" y="179352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458" name="CustomShape 10"/>
          <p:cNvSpPr/>
          <p:nvPr/>
        </p:nvSpPr>
        <p:spPr>
          <a:xfrm>
            <a:off x="2680560" y="183492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459" name="CustomShape 11"/>
          <p:cNvSpPr/>
          <p:nvPr/>
        </p:nvSpPr>
        <p:spPr>
          <a:xfrm>
            <a:off x="2727360" y="187992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460" name="CustomShape 12"/>
          <p:cNvSpPr/>
          <p:nvPr/>
        </p:nvSpPr>
        <p:spPr>
          <a:xfrm>
            <a:off x="2768400" y="1932840"/>
            <a:ext cx="5774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threads</a:t>
            </a:r>
            <a:endParaRPr/>
          </a:p>
        </p:txBody>
      </p:sp>
      <p:sp>
        <p:nvSpPr>
          <p:cNvPr id="461" name="CustomShape 13"/>
          <p:cNvSpPr/>
          <p:nvPr/>
        </p:nvSpPr>
        <p:spPr>
          <a:xfrm flipH="1">
            <a:off x="2053080" y="1839960"/>
            <a:ext cx="543600" cy="1130760"/>
          </a:xfrm>
          <a:prstGeom prst="curvedConnector2">
            <a:avLst/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62" name="CustomShape 14"/>
          <p:cNvSpPr/>
          <p:nvPr/>
        </p:nvSpPr>
        <p:spPr>
          <a:xfrm rot="5400000">
            <a:off x="2759400" y="3229560"/>
            <a:ext cx="639720" cy="1213560"/>
          </a:xfrm>
          <a:prstGeom prst="curvedConnector3">
            <a:avLst>
              <a:gd name="adj1" fmla="val 50002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63" name="CustomShape 15"/>
          <p:cNvSpPr/>
          <p:nvPr/>
        </p:nvSpPr>
        <p:spPr>
          <a:xfrm flipH="1" rot="16200000">
            <a:off x="2926800" y="2243880"/>
            <a:ext cx="880920" cy="623880"/>
          </a:xfrm>
          <a:prstGeom prst="curvedConnector3">
            <a:avLst>
              <a:gd name="adj1" fmla="val 49999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64" name="CustomShape 16"/>
          <p:cNvSpPr/>
          <p:nvPr/>
        </p:nvSpPr>
        <p:spPr>
          <a:xfrm flipH="1" rot="16200000">
            <a:off x="1957320" y="3653280"/>
            <a:ext cx="525240" cy="334080"/>
          </a:xfrm>
          <a:prstGeom prst="curvedConnector3">
            <a:avLst>
              <a:gd name="adj1" fmla="val 50012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65" name="CustomShape 17"/>
          <p:cNvSpPr/>
          <p:nvPr/>
        </p:nvSpPr>
        <p:spPr>
          <a:xfrm>
            <a:off x="2310840" y="4083480"/>
            <a:ext cx="160920" cy="6098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6" name="CustomShape 18"/>
          <p:cNvSpPr/>
          <p:nvPr/>
        </p:nvSpPr>
        <p:spPr>
          <a:xfrm>
            <a:off x="2304720" y="418932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7" name="CustomShape 19"/>
          <p:cNvSpPr/>
          <p:nvPr/>
        </p:nvSpPr>
        <p:spPr>
          <a:xfrm>
            <a:off x="2304720" y="432396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8" name="CustomShape 20"/>
          <p:cNvSpPr/>
          <p:nvPr/>
        </p:nvSpPr>
        <p:spPr>
          <a:xfrm>
            <a:off x="2304720" y="445860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CustomShape 21"/>
          <p:cNvSpPr/>
          <p:nvPr/>
        </p:nvSpPr>
        <p:spPr>
          <a:xfrm>
            <a:off x="2304720" y="459288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CustomShape 22"/>
          <p:cNvSpPr/>
          <p:nvPr/>
        </p:nvSpPr>
        <p:spPr>
          <a:xfrm rot="5400000">
            <a:off x="1781280" y="3805200"/>
            <a:ext cx="525240" cy="23760"/>
          </a:xfrm>
          <a:prstGeom prst="curvedConnector3">
            <a:avLst>
              <a:gd name="adj1" fmla="val 50012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CustomShape 23"/>
          <p:cNvSpPr/>
          <p:nvPr/>
        </p:nvSpPr>
        <p:spPr>
          <a:xfrm>
            <a:off x="2387160" y="4159440"/>
            <a:ext cx="160920" cy="6098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2" name="CustomShape 24"/>
          <p:cNvSpPr/>
          <p:nvPr/>
        </p:nvSpPr>
        <p:spPr>
          <a:xfrm>
            <a:off x="2381040" y="426564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3" name="CustomShape 25"/>
          <p:cNvSpPr/>
          <p:nvPr/>
        </p:nvSpPr>
        <p:spPr>
          <a:xfrm>
            <a:off x="2381040" y="440028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CustomShape 26"/>
          <p:cNvSpPr/>
          <p:nvPr/>
        </p:nvSpPr>
        <p:spPr>
          <a:xfrm>
            <a:off x="2381040" y="453456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5" name="CustomShape 27"/>
          <p:cNvSpPr/>
          <p:nvPr/>
        </p:nvSpPr>
        <p:spPr>
          <a:xfrm>
            <a:off x="2381040" y="466920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CustomShape 28"/>
          <p:cNvSpPr/>
          <p:nvPr/>
        </p:nvSpPr>
        <p:spPr>
          <a:xfrm>
            <a:off x="2463480" y="4235760"/>
            <a:ext cx="160920" cy="6098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CustomShape 29"/>
          <p:cNvSpPr/>
          <p:nvPr/>
        </p:nvSpPr>
        <p:spPr>
          <a:xfrm>
            <a:off x="2457360" y="434160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CustomShape 30"/>
          <p:cNvSpPr/>
          <p:nvPr/>
        </p:nvSpPr>
        <p:spPr>
          <a:xfrm>
            <a:off x="2457360" y="447624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CustomShape 31"/>
          <p:cNvSpPr/>
          <p:nvPr/>
        </p:nvSpPr>
        <p:spPr>
          <a:xfrm>
            <a:off x="2457360" y="461088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0" name="CustomShape 32"/>
          <p:cNvSpPr/>
          <p:nvPr/>
        </p:nvSpPr>
        <p:spPr>
          <a:xfrm>
            <a:off x="2457360" y="474552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CustomShape 33"/>
          <p:cNvSpPr/>
          <p:nvPr/>
        </p:nvSpPr>
        <p:spPr>
          <a:xfrm>
            <a:off x="2539440" y="4312080"/>
            <a:ext cx="160920" cy="6098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CustomShape 34"/>
          <p:cNvSpPr/>
          <p:nvPr/>
        </p:nvSpPr>
        <p:spPr>
          <a:xfrm>
            <a:off x="2533320" y="441792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CustomShape 35"/>
          <p:cNvSpPr/>
          <p:nvPr/>
        </p:nvSpPr>
        <p:spPr>
          <a:xfrm>
            <a:off x="2533320" y="455256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CustomShape 36"/>
          <p:cNvSpPr/>
          <p:nvPr/>
        </p:nvSpPr>
        <p:spPr>
          <a:xfrm>
            <a:off x="2533320" y="468720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CustomShape 37"/>
          <p:cNvSpPr/>
          <p:nvPr/>
        </p:nvSpPr>
        <p:spPr>
          <a:xfrm>
            <a:off x="2533320" y="482148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CustomShape 38"/>
          <p:cNvSpPr/>
          <p:nvPr/>
        </p:nvSpPr>
        <p:spPr>
          <a:xfrm>
            <a:off x="2679120" y="4436640"/>
            <a:ext cx="580680" cy="3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NIC</a:t>
            </a:r>
            <a:endParaRPr/>
          </a:p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Queues</a:t>
            </a:r>
            <a:endParaRPr/>
          </a:p>
        </p:txBody>
      </p:sp>
      <p:sp>
        <p:nvSpPr>
          <p:cNvPr id="487" name="CustomShape 39"/>
          <p:cNvSpPr/>
          <p:nvPr/>
        </p:nvSpPr>
        <p:spPr>
          <a:xfrm flipH="1">
            <a:off x="2053080" y="2022480"/>
            <a:ext cx="709200" cy="948240"/>
          </a:xfrm>
          <a:prstGeom prst="curvedConnector2">
            <a:avLst/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88" name="CustomShape 40"/>
          <p:cNvSpPr/>
          <p:nvPr/>
        </p:nvSpPr>
        <p:spPr>
          <a:xfrm flipH="1">
            <a:off x="2053080" y="1924560"/>
            <a:ext cx="621360" cy="1045800"/>
          </a:xfrm>
          <a:prstGeom prst="curvedConnector2">
            <a:avLst/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89" name="CustomShape 41"/>
          <p:cNvSpPr/>
          <p:nvPr/>
        </p:nvSpPr>
        <p:spPr>
          <a:xfrm>
            <a:off x="2768400" y="2022480"/>
            <a:ext cx="914400" cy="970560"/>
          </a:xfrm>
          <a:prstGeom prst="curvedConnector4">
            <a:avLst>
              <a:gd name="adj1" fmla="val -25948"/>
              <a:gd name="adj2" fmla="val 54605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90" name="CustomShape 42"/>
          <p:cNvSpPr/>
          <p:nvPr/>
        </p:nvSpPr>
        <p:spPr>
          <a:xfrm>
            <a:off x="2244240" y="2617920"/>
            <a:ext cx="726840" cy="25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Kernel</a:t>
            </a:r>
            <a:endParaRPr/>
          </a:p>
        </p:txBody>
      </p:sp>
      <p:sp>
        <p:nvSpPr>
          <p:cNvPr id="491" name="CustomShape 43"/>
          <p:cNvSpPr/>
          <p:nvPr/>
        </p:nvSpPr>
        <p:spPr>
          <a:xfrm>
            <a:off x="1725840" y="888120"/>
            <a:ext cx="226512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Traditional stack</a:t>
            </a:r>
            <a:endParaRPr/>
          </a:p>
        </p:txBody>
      </p:sp>
      <p:sp>
        <p:nvSpPr>
          <p:cNvPr id="492" name="CustomShape 44"/>
          <p:cNvSpPr/>
          <p:nvPr/>
        </p:nvSpPr>
        <p:spPr>
          <a:xfrm>
            <a:off x="5113440" y="876960"/>
            <a:ext cx="303588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SeaStar’s sharded stack</a:t>
            </a:r>
            <a:endParaRPr/>
          </a:p>
        </p:txBody>
      </p:sp>
      <p:sp>
        <p:nvSpPr>
          <p:cNvPr id="493" name="CustomShape 45"/>
          <p:cNvSpPr/>
          <p:nvPr/>
        </p:nvSpPr>
        <p:spPr>
          <a:xfrm>
            <a:off x="2505960" y="3003840"/>
            <a:ext cx="726840" cy="51732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Memory</a:t>
            </a:r>
            <a:endParaRPr/>
          </a:p>
        </p:txBody>
      </p:sp>
      <p:sp>
        <p:nvSpPr>
          <p:cNvPr id="494" name="CustomShape 46"/>
          <p:cNvSpPr/>
          <p:nvPr/>
        </p:nvSpPr>
        <p:spPr>
          <a:xfrm flipH="1" rot="16200000">
            <a:off x="2403360" y="2542680"/>
            <a:ext cx="708120" cy="214560"/>
          </a:xfrm>
          <a:prstGeom prst="curvedConnector3">
            <a:avLst>
              <a:gd name="adj1" fmla="val 49998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95" name="CustomShape 47"/>
          <p:cNvSpPr/>
          <p:nvPr/>
        </p:nvSpPr>
        <p:spPr>
          <a:xfrm rot="600">
            <a:off x="-360" y="1710000"/>
            <a:ext cx="3042720" cy="171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e06666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Lock contention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e06666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Cache contention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e06666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NUMA unfriendly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96" name="CustomShape 48"/>
          <p:cNvSpPr/>
          <p:nvPr/>
        </p:nvSpPr>
        <p:spPr>
          <a:xfrm rot="10800000">
            <a:off x="7832160" y="4714920"/>
            <a:ext cx="33480" cy="206280"/>
          </a:xfrm>
          <a:prstGeom prst="curvedConnector4">
            <a:avLst>
              <a:gd name="adj1" fmla="val -650615"/>
              <a:gd name="adj2" fmla="val 71418"/>
            </a:avLst>
          </a:prstGeom>
          <a:noFill/>
          <a:ln w="19080">
            <a:solidFill>
              <a:srgbClr val="000000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97" name="CustomShape 49"/>
          <p:cNvSpPr/>
          <p:nvPr/>
        </p:nvSpPr>
        <p:spPr>
          <a:xfrm>
            <a:off x="5041440" y="1587240"/>
            <a:ext cx="2085840" cy="350496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98" name="Shape 404" descr=""/>
          <p:cNvPicPr/>
          <p:nvPr/>
        </p:nvPicPr>
        <p:blipFill>
          <a:blip r:embed="rId2"/>
          <a:stretch/>
        </p:blipFill>
        <p:spPr>
          <a:xfrm>
            <a:off x="5172480" y="4410360"/>
            <a:ext cx="432360" cy="577800"/>
          </a:xfrm>
          <a:prstGeom prst="rect">
            <a:avLst/>
          </a:prstGeom>
          <a:ln>
            <a:noFill/>
          </a:ln>
        </p:spPr>
      </p:pic>
      <p:sp>
        <p:nvSpPr>
          <p:cNvPr id="499" name="CustomShape 50"/>
          <p:cNvSpPr/>
          <p:nvPr/>
        </p:nvSpPr>
        <p:spPr>
          <a:xfrm>
            <a:off x="5198400" y="1687680"/>
            <a:ext cx="878400" cy="51732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Application</a:t>
            </a:r>
            <a:endParaRPr/>
          </a:p>
        </p:txBody>
      </p:sp>
      <p:sp>
        <p:nvSpPr>
          <p:cNvPr id="500" name="CustomShape 51"/>
          <p:cNvSpPr/>
          <p:nvPr/>
        </p:nvSpPr>
        <p:spPr>
          <a:xfrm>
            <a:off x="5979960" y="2329200"/>
            <a:ext cx="577440" cy="42948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TCP/IP</a:t>
            </a:r>
            <a:endParaRPr/>
          </a:p>
        </p:txBody>
      </p:sp>
      <p:sp>
        <p:nvSpPr>
          <p:cNvPr id="501" name="CustomShape 52"/>
          <p:cNvSpPr/>
          <p:nvPr/>
        </p:nvSpPr>
        <p:spPr>
          <a:xfrm>
            <a:off x="5164560" y="2997360"/>
            <a:ext cx="968400" cy="36000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Task Scheduler</a:t>
            </a:r>
            <a:endParaRPr/>
          </a:p>
        </p:txBody>
      </p:sp>
      <p:sp>
        <p:nvSpPr>
          <p:cNvPr id="502" name="CustomShape 53"/>
          <p:cNvSpPr/>
          <p:nvPr/>
        </p:nvSpPr>
        <p:spPr>
          <a:xfrm>
            <a:off x="6311160" y="295812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03" name="CustomShape 54"/>
          <p:cNvSpPr/>
          <p:nvPr/>
        </p:nvSpPr>
        <p:spPr>
          <a:xfrm>
            <a:off x="6347520" y="300816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04" name="CustomShape 55"/>
          <p:cNvSpPr/>
          <p:nvPr/>
        </p:nvSpPr>
        <p:spPr>
          <a:xfrm>
            <a:off x="6384240" y="305136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05" name="CustomShape 56"/>
          <p:cNvSpPr/>
          <p:nvPr/>
        </p:nvSpPr>
        <p:spPr>
          <a:xfrm>
            <a:off x="6425280" y="309276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06" name="CustomShape 57"/>
          <p:cNvSpPr/>
          <p:nvPr/>
        </p:nvSpPr>
        <p:spPr>
          <a:xfrm>
            <a:off x="6472080" y="313776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07" name="CustomShape 58"/>
          <p:cNvSpPr/>
          <p:nvPr/>
        </p:nvSpPr>
        <p:spPr>
          <a:xfrm>
            <a:off x="6513120" y="3190680"/>
            <a:ext cx="5774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smp queue</a:t>
            </a:r>
            <a:endParaRPr/>
          </a:p>
        </p:txBody>
      </p:sp>
      <p:sp>
        <p:nvSpPr>
          <p:cNvPr id="508" name="CustomShape 59"/>
          <p:cNvSpPr/>
          <p:nvPr/>
        </p:nvSpPr>
        <p:spPr>
          <a:xfrm>
            <a:off x="6225120" y="3167280"/>
            <a:ext cx="285120" cy="10944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rgbClr val="000000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09" name="CustomShape 60"/>
          <p:cNvSpPr/>
          <p:nvPr/>
        </p:nvSpPr>
        <p:spPr>
          <a:xfrm>
            <a:off x="6136200" y="3179160"/>
            <a:ext cx="194400" cy="1008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rgbClr val="000000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CustomShape 61"/>
          <p:cNvSpPr/>
          <p:nvPr/>
        </p:nvSpPr>
        <p:spPr>
          <a:xfrm flipH="1" rot="10800000">
            <a:off x="8024760" y="3817080"/>
            <a:ext cx="208440" cy="78120"/>
          </a:xfrm>
          <a:prstGeom prst="curvedConnector3">
            <a:avLst>
              <a:gd name="adj1" fmla="val 49988"/>
            </a:avLst>
          </a:prstGeom>
          <a:noFill/>
          <a:ln w="19080">
            <a:solidFill>
              <a:srgbClr val="000000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CustomShape 62"/>
          <p:cNvSpPr/>
          <p:nvPr/>
        </p:nvSpPr>
        <p:spPr>
          <a:xfrm flipH="1" rot="16200000">
            <a:off x="5246640" y="2600280"/>
            <a:ext cx="785880" cy="8280"/>
          </a:xfrm>
          <a:prstGeom prst="curvedConnector3">
            <a:avLst>
              <a:gd name="adj1" fmla="val 49997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CustomShape 63"/>
          <p:cNvSpPr/>
          <p:nvPr/>
        </p:nvSpPr>
        <p:spPr>
          <a:xfrm rot="5400000">
            <a:off x="5845680" y="2569680"/>
            <a:ext cx="231840" cy="616680"/>
          </a:xfrm>
          <a:prstGeom prst="curvedConnector3">
            <a:avLst>
              <a:gd name="adj1" fmla="val 49986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CustomShape 64"/>
          <p:cNvSpPr/>
          <p:nvPr/>
        </p:nvSpPr>
        <p:spPr>
          <a:xfrm flipH="1" rot="16200000">
            <a:off x="5891040" y="1956240"/>
            <a:ext cx="118080" cy="627840"/>
          </a:xfrm>
          <a:prstGeom prst="curvedConnector3">
            <a:avLst>
              <a:gd name="adj1" fmla="val 50005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CustomShape 65"/>
          <p:cNvSpPr/>
          <p:nvPr/>
        </p:nvSpPr>
        <p:spPr>
          <a:xfrm flipH="1" rot="16200000">
            <a:off x="5199480" y="3811320"/>
            <a:ext cx="1036440" cy="141120"/>
          </a:xfrm>
          <a:prstGeom prst="curvedConnector3">
            <a:avLst>
              <a:gd name="adj1" fmla="val 50002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CustomShape 66"/>
          <p:cNvSpPr/>
          <p:nvPr/>
        </p:nvSpPr>
        <p:spPr>
          <a:xfrm>
            <a:off x="5712480" y="4400280"/>
            <a:ext cx="160920" cy="6098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6" name="CustomShape 67"/>
          <p:cNvSpPr/>
          <p:nvPr/>
        </p:nvSpPr>
        <p:spPr>
          <a:xfrm>
            <a:off x="5706360" y="450612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7" name="CustomShape 68"/>
          <p:cNvSpPr/>
          <p:nvPr/>
        </p:nvSpPr>
        <p:spPr>
          <a:xfrm>
            <a:off x="5706360" y="464076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8" name="CustomShape 69"/>
          <p:cNvSpPr/>
          <p:nvPr/>
        </p:nvSpPr>
        <p:spPr>
          <a:xfrm>
            <a:off x="5706360" y="477540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9" name="CustomShape 70"/>
          <p:cNvSpPr/>
          <p:nvPr/>
        </p:nvSpPr>
        <p:spPr>
          <a:xfrm>
            <a:off x="5706360" y="491004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CustomShape 71"/>
          <p:cNvSpPr/>
          <p:nvPr/>
        </p:nvSpPr>
        <p:spPr>
          <a:xfrm>
            <a:off x="5852160" y="4524840"/>
            <a:ext cx="528840" cy="3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NIC</a:t>
            </a:r>
            <a:endParaRPr/>
          </a:p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21" name="CustomShape 72"/>
          <p:cNvSpPr/>
          <p:nvPr/>
        </p:nvSpPr>
        <p:spPr>
          <a:xfrm rot="5400000">
            <a:off x="5001840" y="3742200"/>
            <a:ext cx="1051920" cy="26784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CustomShape 73"/>
          <p:cNvSpPr/>
          <p:nvPr/>
        </p:nvSpPr>
        <p:spPr>
          <a:xfrm>
            <a:off x="5164560" y="3466440"/>
            <a:ext cx="968400" cy="36000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DPDK</a:t>
            </a:r>
            <a:endParaRPr/>
          </a:p>
        </p:txBody>
      </p:sp>
      <p:sp>
        <p:nvSpPr>
          <p:cNvPr id="523" name="CustomShape 74"/>
          <p:cNvSpPr/>
          <p:nvPr/>
        </p:nvSpPr>
        <p:spPr>
          <a:xfrm>
            <a:off x="6311160" y="4196520"/>
            <a:ext cx="674640" cy="7016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Kernel (isn’t involved)</a:t>
            </a:r>
            <a:endParaRPr/>
          </a:p>
        </p:txBody>
      </p:sp>
      <p:sp>
        <p:nvSpPr>
          <p:cNvPr id="524" name="CustomShape 75"/>
          <p:cNvSpPr/>
          <p:nvPr/>
        </p:nvSpPr>
        <p:spPr>
          <a:xfrm>
            <a:off x="5045400" y="4066560"/>
            <a:ext cx="2100240" cy="3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chemeClr val="dk2"/>
            </a:solidFill>
            <a:custDash>
              <a:ds d="400000" sp="300000"/>
              <a:ds d="1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CustomShape 76"/>
          <p:cNvSpPr/>
          <p:nvPr/>
        </p:nvSpPr>
        <p:spPr>
          <a:xfrm>
            <a:off x="5770440" y="3798360"/>
            <a:ext cx="939600" cy="23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Userspace</a:t>
            </a:r>
            <a:endParaRPr/>
          </a:p>
        </p:txBody>
      </p:sp>
      <p:sp>
        <p:nvSpPr>
          <p:cNvPr id="526" name="CustomShape 77"/>
          <p:cNvSpPr/>
          <p:nvPr/>
        </p:nvSpPr>
        <p:spPr>
          <a:xfrm>
            <a:off x="5193720" y="1510920"/>
            <a:ext cx="2085840" cy="350496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27" name="Shape 436" descr=""/>
          <p:cNvPicPr/>
          <p:nvPr/>
        </p:nvPicPr>
        <p:blipFill>
          <a:blip r:embed="rId3"/>
          <a:stretch/>
        </p:blipFill>
        <p:spPr>
          <a:xfrm>
            <a:off x="5325120" y="4334040"/>
            <a:ext cx="432360" cy="577800"/>
          </a:xfrm>
          <a:prstGeom prst="rect">
            <a:avLst/>
          </a:prstGeom>
          <a:ln>
            <a:noFill/>
          </a:ln>
        </p:spPr>
      </p:pic>
      <p:sp>
        <p:nvSpPr>
          <p:cNvPr id="528" name="CustomShape 78"/>
          <p:cNvSpPr/>
          <p:nvPr/>
        </p:nvSpPr>
        <p:spPr>
          <a:xfrm>
            <a:off x="5350680" y="1611360"/>
            <a:ext cx="878400" cy="51732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Application</a:t>
            </a:r>
            <a:endParaRPr/>
          </a:p>
        </p:txBody>
      </p:sp>
      <p:sp>
        <p:nvSpPr>
          <p:cNvPr id="529" name="CustomShape 79"/>
          <p:cNvSpPr/>
          <p:nvPr/>
        </p:nvSpPr>
        <p:spPr>
          <a:xfrm>
            <a:off x="6132240" y="2253240"/>
            <a:ext cx="577440" cy="42948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TCP/IP</a:t>
            </a:r>
            <a:endParaRPr/>
          </a:p>
        </p:txBody>
      </p:sp>
      <p:sp>
        <p:nvSpPr>
          <p:cNvPr id="530" name="CustomShape 80"/>
          <p:cNvSpPr/>
          <p:nvPr/>
        </p:nvSpPr>
        <p:spPr>
          <a:xfrm>
            <a:off x="5316840" y="2921040"/>
            <a:ext cx="968400" cy="36000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Task Scheduler</a:t>
            </a:r>
            <a:endParaRPr/>
          </a:p>
        </p:txBody>
      </p:sp>
      <p:sp>
        <p:nvSpPr>
          <p:cNvPr id="531" name="CustomShape 81"/>
          <p:cNvSpPr/>
          <p:nvPr/>
        </p:nvSpPr>
        <p:spPr>
          <a:xfrm>
            <a:off x="6463440" y="288216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32" name="CustomShape 82"/>
          <p:cNvSpPr/>
          <p:nvPr/>
        </p:nvSpPr>
        <p:spPr>
          <a:xfrm>
            <a:off x="6500160" y="293184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33" name="CustomShape 83"/>
          <p:cNvSpPr/>
          <p:nvPr/>
        </p:nvSpPr>
        <p:spPr>
          <a:xfrm>
            <a:off x="6536520" y="297504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34" name="CustomShape 84"/>
          <p:cNvSpPr/>
          <p:nvPr/>
        </p:nvSpPr>
        <p:spPr>
          <a:xfrm>
            <a:off x="6577560" y="301680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35" name="CustomShape 85"/>
          <p:cNvSpPr/>
          <p:nvPr/>
        </p:nvSpPr>
        <p:spPr>
          <a:xfrm>
            <a:off x="6624720" y="306144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36" name="CustomShape 86"/>
          <p:cNvSpPr/>
          <p:nvPr/>
        </p:nvSpPr>
        <p:spPr>
          <a:xfrm>
            <a:off x="6665760" y="3114360"/>
            <a:ext cx="5774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smp queue</a:t>
            </a:r>
            <a:endParaRPr/>
          </a:p>
        </p:txBody>
      </p:sp>
      <p:sp>
        <p:nvSpPr>
          <p:cNvPr id="537" name="CustomShape 87"/>
          <p:cNvSpPr/>
          <p:nvPr/>
        </p:nvSpPr>
        <p:spPr>
          <a:xfrm>
            <a:off x="6377400" y="3091320"/>
            <a:ext cx="285120" cy="10944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rgbClr val="000000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38" name="CustomShape 88"/>
          <p:cNvSpPr/>
          <p:nvPr/>
        </p:nvSpPr>
        <p:spPr>
          <a:xfrm>
            <a:off x="6288480" y="3102840"/>
            <a:ext cx="194400" cy="1008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rgbClr val="000000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39" name="CustomShape 89"/>
          <p:cNvSpPr/>
          <p:nvPr/>
        </p:nvSpPr>
        <p:spPr>
          <a:xfrm flipH="1" rot="10800000">
            <a:off x="8177040" y="3740760"/>
            <a:ext cx="208440" cy="78120"/>
          </a:xfrm>
          <a:prstGeom prst="curvedConnector3">
            <a:avLst>
              <a:gd name="adj1" fmla="val 49988"/>
            </a:avLst>
          </a:prstGeom>
          <a:noFill/>
          <a:ln w="19080">
            <a:solidFill>
              <a:srgbClr val="000000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40" name="CustomShape 90"/>
          <p:cNvSpPr/>
          <p:nvPr/>
        </p:nvSpPr>
        <p:spPr>
          <a:xfrm flipH="1" rot="16200000">
            <a:off x="5399280" y="2524320"/>
            <a:ext cx="785880" cy="8280"/>
          </a:xfrm>
          <a:prstGeom prst="curvedConnector3">
            <a:avLst>
              <a:gd name="adj1" fmla="val 49997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41" name="CustomShape 91"/>
          <p:cNvSpPr/>
          <p:nvPr/>
        </p:nvSpPr>
        <p:spPr>
          <a:xfrm rot="5400000">
            <a:off x="5998320" y="2493360"/>
            <a:ext cx="231840" cy="616680"/>
          </a:xfrm>
          <a:prstGeom prst="curvedConnector3">
            <a:avLst>
              <a:gd name="adj1" fmla="val 49986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CustomShape 92"/>
          <p:cNvSpPr/>
          <p:nvPr/>
        </p:nvSpPr>
        <p:spPr>
          <a:xfrm flipH="1" rot="16200000">
            <a:off x="6043680" y="1880280"/>
            <a:ext cx="118080" cy="627840"/>
          </a:xfrm>
          <a:prstGeom prst="curvedConnector3">
            <a:avLst>
              <a:gd name="adj1" fmla="val 50005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43" name="CustomShape 93"/>
          <p:cNvSpPr/>
          <p:nvPr/>
        </p:nvSpPr>
        <p:spPr>
          <a:xfrm flipH="1" rot="16200000">
            <a:off x="5352120" y="3735000"/>
            <a:ext cx="1036440" cy="141120"/>
          </a:xfrm>
          <a:prstGeom prst="curvedConnector3">
            <a:avLst>
              <a:gd name="adj1" fmla="val 50002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44" name="CustomShape 94"/>
          <p:cNvSpPr/>
          <p:nvPr/>
        </p:nvSpPr>
        <p:spPr>
          <a:xfrm>
            <a:off x="5865120" y="4323960"/>
            <a:ext cx="160920" cy="6098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5" name="CustomShape 95"/>
          <p:cNvSpPr/>
          <p:nvPr/>
        </p:nvSpPr>
        <p:spPr>
          <a:xfrm>
            <a:off x="5859000" y="443016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6" name="CustomShape 96"/>
          <p:cNvSpPr/>
          <p:nvPr/>
        </p:nvSpPr>
        <p:spPr>
          <a:xfrm>
            <a:off x="5859000" y="456444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7" name="CustomShape 97"/>
          <p:cNvSpPr/>
          <p:nvPr/>
        </p:nvSpPr>
        <p:spPr>
          <a:xfrm>
            <a:off x="5859000" y="469908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CustomShape 98"/>
          <p:cNvSpPr/>
          <p:nvPr/>
        </p:nvSpPr>
        <p:spPr>
          <a:xfrm>
            <a:off x="5859000" y="483372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9" name="CustomShape 99"/>
          <p:cNvSpPr/>
          <p:nvPr/>
        </p:nvSpPr>
        <p:spPr>
          <a:xfrm>
            <a:off x="6004800" y="4448880"/>
            <a:ext cx="528840" cy="3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NIC</a:t>
            </a:r>
            <a:endParaRPr/>
          </a:p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50" name="CustomShape 100"/>
          <p:cNvSpPr/>
          <p:nvPr/>
        </p:nvSpPr>
        <p:spPr>
          <a:xfrm rot="5400000">
            <a:off x="5154120" y="3665880"/>
            <a:ext cx="1051920" cy="26784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51" name="CustomShape 101"/>
          <p:cNvSpPr/>
          <p:nvPr/>
        </p:nvSpPr>
        <p:spPr>
          <a:xfrm>
            <a:off x="5316840" y="3390120"/>
            <a:ext cx="968400" cy="36000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DPDK</a:t>
            </a:r>
            <a:endParaRPr/>
          </a:p>
        </p:txBody>
      </p:sp>
      <p:sp>
        <p:nvSpPr>
          <p:cNvPr id="552" name="CustomShape 102"/>
          <p:cNvSpPr/>
          <p:nvPr/>
        </p:nvSpPr>
        <p:spPr>
          <a:xfrm>
            <a:off x="6463440" y="4120200"/>
            <a:ext cx="674640" cy="7016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Kernel (isn’t involved)</a:t>
            </a:r>
            <a:endParaRPr/>
          </a:p>
        </p:txBody>
      </p:sp>
      <p:sp>
        <p:nvSpPr>
          <p:cNvPr id="553" name="CustomShape 103"/>
          <p:cNvSpPr/>
          <p:nvPr/>
        </p:nvSpPr>
        <p:spPr>
          <a:xfrm>
            <a:off x="5197680" y="3990240"/>
            <a:ext cx="2100240" cy="3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chemeClr val="dk2"/>
            </a:solidFill>
            <a:custDash>
              <a:ds d="400000" sp="300000"/>
              <a:ds d="1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4" name="CustomShape 104"/>
          <p:cNvSpPr/>
          <p:nvPr/>
        </p:nvSpPr>
        <p:spPr>
          <a:xfrm>
            <a:off x="5923080" y="3722400"/>
            <a:ext cx="939600" cy="23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Userspace</a:t>
            </a:r>
            <a:endParaRPr/>
          </a:p>
        </p:txBody>
      </p:sp>
      <p:sp>
        <p:nvSpPr>
          <p:cNvPr id="555" name="CustomShape 105"/>
          <p:cNvSpPr/>
          <p:nvPr/>
        </p:nvSpPr>
        <p:spPr>
          <a:xfrm>
            <a:off x="5346000" y="1434600"/>
            <a:ext cx="2085840" cy="350496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56" name="Shape 468" descr=""/>
          <p:cNvPicPr/>
          <p:nvPr/>
        </p:nvPicPr>
        <p:blipFill>
          <a:blip r:embed="rId4"/>
          <a:stretch/>
        </p:blipFill>
        <p:spPr>
          <a:xfrm>
            <a:off x="5477400" y="4258080"/>
            <a:ext cx="432360" cy="577800"/>
          </a:xfrm>
          <a:prstGeom prst="rect">
            <a:avLst/>
          </a:prstGeom>
          <a:ln>
            <a:noFill/>
          </a:ln>
        </p:spPr>
      </p:pic>
      <p:sp>
        <p:nvSpPr>
          <p:cNvPr id="557" name="CustomShape 106"/>
          <p:cNvSpPr/>
          <p:nvPr/>
        </p:nvSpPr>
        <p:spPr>
          <a:xfrm>
            <a:off x="5502960" y="1535400"/>
            <a:ext cx="878400" cy="51732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Application</a:t>
            </a:r>
            <a:endParaRPr/>
          </a:p>
        </p:txBody>
      </p:sp>
      <p:sp>
        <p:nvSpPr>
          <p:cNvPr id="558" name="CustomShape 107"/>
          <p:cNvSpPr/>
          <p:nvPr/>
        </p:nvSpPr>
        <p:spPr>
          <a:xfrm>
            <a:off x="6284520" y="2176920"/>
            <a:ext cx="577440" cy="42948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TCP/IP</a:t>
            </a:r>
            <a:endParaRPr/>
          </a:p>
        </p:txBody>
      </p:sp>
      <p:sp>
        <p:nvSpPr>
          <p:cNvPr id="559" name="CustomShape 108"/>
          <p:cNvSpPr/>
          <p:nvPr/>
        </p:nvSpPr>
        <p:spPr>
          <a:xfrm>
            <a:off x="5469480" y="2845080"/>
            <a:ext cx="968400" cy="36000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Task Scheduler</a:t>
            </a:r>
            <a:endParaRPr/>
          </a:p>
        </p:txBody>
      </p:sp>
      <p:sp>
        <p:nvSpPr>
          <p:cNvPr id="560" name="CustomShape 109"/>
          <p:cNvSpPr/>
          <p:nvPr/>
        </p:nvSpPr>
        <p:spPr>
          <a:xfrm>
            <a:off x="6615720" y="280584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61" name="CustomShape 110"/>
          <p:cNvSpPr/>
          <p:nvPr/>
        </p:nvSpPr>
        <p:spPr>
          <a:xfrm>
            <a:off x="6652440" y="285552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62" name="CustomShape 111"/>
          <p:cNvSpPr/>
          <p:nvPr/>
        </p:nvSpPr>
        <p:spPr>
          <a:xfrm>
            <a:off x="6689160" y="289908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63" name="CustomShape 112"/>
          <p:cNvSpPr/>
          <p:nvPr/>
        </p:nvSpPr>
        <p:spPr>
          <a:xfrm>
            <a:off x="6730200" y="294048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64" name="CustomShape 113"/>
          <p:cNvSpPr/>
          <p:nvPr/>
        </p:nvSpPr>
        <p:spPr>
          <a:xfrm>
            <a:off x="6777000" y="298512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65" name="CustomShape 114"/>
          <p:cNvSpPr/>
          <p:nvPr/>
        </p:nvSpPr>
        <p:spPr>
          <a:xfrm>
            <a:off x="6818040" y="3038040"/>
            <a:ext cx="5774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smp queue</a:t>
            </a:r>
            <a:endParaRPr/>
          </a:p>
        </p:txBody>
      </p:sp>
      <p:sp>
        <p:nvSpPr>
          <p:cNvPr id="566" name="CustomShape 115"/>
          <p:cNvSpPr/>
          <p:nvPr/>
        </p:nvSpPr>
        <p:spPr>
          <a:xfrm>
            <a:off x="6529680" y="3015000"/>
            <a:ext cx="285120" cy="10944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rgbClr val="000000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67" name="CustomShape 116"/>
          <p:cNvSpPr/>
          <p:nvPr/>
        </p:nvSpPr>
        <p:spPr>
          <a:xfrm>
            <a:off x="6441120" y="3026520"/>
            <a:ext cx="194400" cy="1008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rgbClr val="000000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68" name="CustomShape 117"/>
          <p:cNvSpPr/>
          <p:nvPr/>
        </p:nvSpPr>
        <p:spPr>
          <a:xfrm flipH="1" rot="10800000">
            <a:off x="8329320" y="3664440"/>
            <a:ext cx="208440" cy="78120"/>
          </a:xfrm>
          <a:prstGeom prst="curvedConnector3">
            <a:avLst>
              <a:gd name="adj1" fmla="val 49988"/>
            </a:avLst>
          </a:prstGeom>
          <a:noFill/>
          <a:ln w="19080">
            <a:solidFill>
              <a:srgbClr val="000000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69" name="CustomShape 118"/>
          <p:cNvSpPr/>
          <p:nvPr/>
        </p:nvSpPr>
        <p:spPr>
          <a:xfrm flipH="1" rot="16200000">
            <a:off x="5551560" y="2448000"/>
            <a:ext cx="785880" cy="8280"/>
          </a:xfrm>
          <a:prstGeom prst="curvedConnector3">
            <a:avLst>
              <a:gd name="adj1" fmla="val 49997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70" name="CustomShape 119"/>
          <p:cNvSpPr/>
          <p:nvPr/>
        </p:nvSpPr>
        <p:spPr>
          <a:xfrm rot="5400000">
            <a:off x="6150600" y="2417400"/>
            <a:ext cx="231840" cy="616680"/>
          </a:xfrm>
          <a:prstGeom prst="curvedConnector3">
            <a:avLst>
              <a:gd name="adj1" fmla="val 49986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CustomShape 120"/>
          <p:cNvSpPr/>
          <p:nvPr/>
        </p:nvSpPr>
        <p:spPr>
          <a:xfrm flipH="1" rot="16200000">
            <a:off x="6195960" y="1803960"/>
            <a:ext cx="118080" cy="627840"/>
          </a:xfrm>
          <a:prstGeom prst="curvedConnector3">
            <a:avLst>
              <a:gd name="adj1" fmla="val 50005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72" name="CustomShape 121"/>
          <p:cNvSpPr/>
          <p:nvPr/>
        </p:nvSpPr>
        <p:spPr>
          <a:xfrm flipH="1" rot="16200000">
            <a:off x="5504400" y="3658680"/>
            <a:ext cx="1036440" cy="141120"/>
          </a:xfrm>
          <a:prstGeom prst="curvedConnector3">
            <a:avLst>
              <a:gd name="adj1" fmla="val 50002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CustomShape 122"/>
          <p:cNvSpPr/>
          <p:nvPr/>
        </p:nvSpPr>
        <p:spPr>
          <a:xfrm>
            <a:off x="6017400" y="4248000"/>
            <a:ext cx="160920" cy="6098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CustomShape 123"/>
          <p:cNvSpPr/>
          <p:nvPr/>
        </p:nvSpPr>
        <p:spPr>
          <a:xfrm>
            <a:off x="6011280" y="435384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5" name="CustomShape 124"/>
          <p:cNvSpPr/>
          <p:nvPr/>
        </p:nvSpPr>
        <p:spPr>
          <a:xfrm>
            <a:off x="6011280" y="448848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CustomShape 125"/>
          <p:cNvSpPr/>
          <p:nvPr/>
        </p:nvSpPr>
        <p:spPr>
          <a:xfrm>
            <a:off x="6011280" y="462312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CustomShape 126"/>
          <p:cNvSpPr/>
          <p:nvPr/>
        </p:nvSpPr>
        <p:spPr>
          <a:xfrm>
            <a:off x="6011280" y="475740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CustomShape 127"/>
          <p:cNvSpPr/>
          <p:nvPr/>
        </p:nvSpPr>
        <p:spPr>
          <a:xfrm>
            <a:off x="6157080" y="4372560"/>
            <a:ext cx="528840" cy="3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NIC</a:t>
            </a:r>
            <a:endParaRPr/>
          </a:p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79" name="CustomShape 128"/>
          <p:cNvSpPr/>
          <p:nvPr/>
        </p:nvSpPr>
        <p:spPr>
          <a:xfrm rot="5400000">
            <a:off x="5306400" y="3589920"/>
            <a:ext cx="1051920" cy="26784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CustomShape 129"/>
          <p:cNvSpPr/>
          <p:nvPr/>
        </p:nvSpPr>
        <p:spPr>
          <a:xfrm>
            <a:off x="5469480" y="3313800"/>
            <a:ext cx="968400" cy="36000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DPDK</a:t>
            </a:r>
            <a:endParaRPr/>
          </a:p>
        </p:txBody>
      </p:sp>
      <p:sp>
        <p:nvSpPr>
          <p:cNvPr id="581" name="CustomShape 130"/>
          <p:cNvSpPr/>
          <p:nvPr/>
        </p:nvSpPr>
        <p:spPr>
          <a:xfrm>
            <a:off x="6615720" y="4044240"/>
            <a:ext cx="674640" cy="7016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Kernel (isn’t involved)</a:t>
            </a:r>
            <a:endParaRPr/>
          </a:p>
        </p:txBody>
      </p:sp>
      <p:sp>
        <p:nvSpPr>
          <p:cNvPr id="582" name="CustomShape 131"/>
          <p:cNvSpPr/>
          <p:nvPr/>
        </p:nvSpPr>
        <p:spPr>
          <a:xfrm>
            <a:off x="5349960" y="3914280"/>
            <a:ext cx="2100240" cy="3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chemeClr val="dk2"/>
            </a:solidFill>
            <a:custDash>
              <a:ds d="400000" sp="300000"/>
              <a:ds d="1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3" name="CustomShape 132"/>
          <p:cNvSpPr/>
          <p:nvPr/>
        </p:nvSpPr>
        <p:spPr>
          <a:xfrm>
            <a:off x="6075360" y="3646080"/>
            <a:ext cx="939600" cy="23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Userspace</a:t>
            </a:r>
            <a:endParaRPr/>
          </a:p>
        </p:txBody>
      </p:sp>
      <p:sp>
        <p:nvSpPr>
          <p:cNvPr id="584" name="CustomShape 133"/>
          <p:cNvSpPr/>
          <p:nvPr/>
        </p:nvSpPr>
        <p:spPr>
          <a:xfrm>
            <a:off x="5498640" y="1358640"/>
            <a:ext cx="2085840" cy="350496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85" name="Shape 500" descr=""/>
          <p:cNvPicPr/>
          <p:nvPr/>
        </p:nvPicPr>
        <p:blipFill>
          <a:blip r:embed="rId5"/>
          <a:stretch/>
        </p:blipFill>
        <p:spPr>
          <a:xfrm>
            <a:off x="5629680" y="4181760"/>
            <a:ext cx="432360" cy="577800"/>
          </a:xfrm>
          <a:prstGeom prst="rect">
            <a:avLst/>
          </a:prstGeom>
          <a:ln>
            <a:noFill/>
          </a:ln>
        </p:spPr>
      </p:pic>
      <p:sp>
        <p:nvSpPr>
          <p:cNvPr id="586" name="CustomShape 134"/>
          <p:cNvSpPr/>
          <p:nvPr/>
        </p:nvSpPr>
        <p:spPr>
          <a:xfrm>
            <a:off x="5655600" y="1459080"/>
            <a:ext cx="878400" cy="51732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Core</a:t>
            </a:r>
            <a:endParaRPr/>
          </a:p>
          <a:p>
            <a:pPr>
              <a:lnSpc>
                <a:spcPct val="100000"/>
              </a:lnSpc>
            </a:pPr>
            <a:r>
              <a:rPr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Database</a:t>
            </a:r>
            <a:endParaRPr/>
          </a:p>
        </p:txBody>
      </p:sp>
      <p:sp>
        <p:nvSpPr>
          <p:cNvPr id="587" name="CustomShape 135"/>
          <p:cNvSpPr/>
          <p:nvPr/>
        </p:nvSpPr>
        <p:spPr>
          <a:xfrm>
            <a:off x="6437160" y="2100600"/>
            <a:ext cx="577440" cy="42948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TCP/IP</a:t>
            </a:r>
            <a:endParaRPr/>
          </a:p>
        </p:txBody>
      </p:sp>
      <p:sp>
        <p:nvSpPr>
          <p:cNvPr id="588" name="CustomShape 136"/>
          <p:cNvSpPr/>
          <p:nvPr/>
        </p:nvSpPr>
        <p:spPr>
          <a:xfrm>
            <a:off x="5621760" y="2768760"/>
            <a:ext cx="968400" cy="36000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Task Scheduler</a:t>
            </a:r>
            <a:endParaRPr/>
          </a:p>
        </p:txBody>
      </p:sp>
      <p:sp>
        <p:nvSpPr>
          <p:cNvPr id="589" name="CustomShape 137"/>
          <p:cNvSpPr/>
          <p:nvPr/>
        </p:nvSpPr>
        <p:spPr>
          <a:xfrm>
            <a:off x="6768360" y="272952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90" name="CustomShape 138"/>
          <p:cNvSpPr/>
          <p:nvPr/>
        </p:nvSpPr>
        <p:spPr>
          <a:xfrm>
            <a:off x="6804720" y="277956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91" name="CustomShape 139"/>
          <p:cNvSpPr/>
          <p:nvPr/>
        </p:nvSpPr>
        <p:spPr>
          <a:xfrm>
            <a:off x="6841440" y="282276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92" name="CustomShape 140"/>
          <p:cNvSpPr/>
          <p:nvPr/>
        </p:nvSpPr>
        <p:spPr>
          <a:xfrm>
            <a:off x="6882480" y="286416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93" name="CustomShape 141"/>
          <p:cNvSpPr/>
          <p:nvPr/>
        </p:nvSpPr>
        <p:spPr>
          <a:xfrm>
            <a:off x="6929280" y="2909160"/>
            <a:ext cx="5288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594" name="CustomShape 142"/>
          <p:cNvSpPr/>
          <p:nvPr/>
        </p:nvSpPr>
        <p:spPr>
          <a:xfrm>
            <a:off x="6970320" y="2962080"/>
            <a:ext cx="577440" cy="1760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smp queue</a:t>
            </a:r>
            <a:endParaRPr/>
          </a:p>
        </p:txBody>
      </p:sp>
      <p:sp>
        <p:nvSpPr>
          <p:cNvPr id="595" name="CustomShape 143"/>
          <p:cNvSpPr/>
          <p:nvPr/>
        </p:nvSpPr>
        <p:spPr>
          <a:xfrm>
            <a:off x="6682320" y="2938680"/>
            <a:ext cx="285120" cy="10944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rgbClr val="000000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96" name="CustomShape 144"/>
          <p:cNvSpPr/>
          <p:nvPr/>
        </p:nvSpPr>
        <p:spPr>
          <a:xfrm>
            <a:off x="6593400" y="2950560"/>
            <a:ext cx="194400" cy="1008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rgbClr val="000000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97" name="CustomShape 145"/>
          <p:cNvSpPr/>
          <p:nvPr/>
        </p:nvSpPr>
        <p:spPr>
          <a:xfrm flipH="1" rot="10800000">
            <a:off x="8481960" y="3588480"/>
            <a:ext cx="208440" cy="78120"/>
          </a:xfrm>
          <a:prstGeom prst="curvedConnector3">
            <a:avLst>
              <a:gd name="adj1" fmla="val 49988"/>
            </a:avLst>
          </a:prstGeom>
          <a:noFill/>
          <a:ln w="19080">
            <a:solidFill>
              <a:srgbClr val="000000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98" name="CustomShape 146"/>
          <p:cNvSpPr/>
          <p:nvPr/>
        </p:nvSpPr>
        <p:spPr>
          <a:xfrm flipH="1" rot="16200000">
            <a:off x="5703840" y="2371680"/>
            <a:ext cx="785880" cy="8280"/>
          </a:xfrm>
          <a:prstGeom prst="curvedConnector3">
            <a:avLst>
              <a:gd name="adj1" fmla="val 49997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99" name="CustomShape 147"/>
          <p:cNvSpPr/>
          <p:nvPr/>
        </p:nvSpPr>
        <p:spPr>
          <a:xfrm rot="5400000">
            <a:off x="6302880" y="2341080"/>
            <a:ext cx="231840" cy="616680"/>
          </a:xfrm>
          <a:prstGeom prst="curvedConnector3">
            <a:avLst>
              <a:gd name="adj1" fmla="val 49986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600" name="CustomShape 148"/>
          <p:cNvSpPr/>
          <p:nvPr/>
        </p:nvSpPr>
        <p:spPr>
          <a:xfrm flipH="1" rot="16200000">
            <a:off x="6348240" y="1727640"/>
            <a:ext cx="118080" cy="627840"/>
          </a:xfrm>
          <a:prstGeom prst="curvedConnector3">
            <a:avLst>
              <a:gd name="adj1" fmla="val 50005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601" name="CustomShape 149"/>
          <p:cNvSpPr/>
          <p:nvPr/>
        </p:nvSpPr>
        <p:spPr>
          <a:xfrm flipH="1" rot="16200000">
            <a:off x="5656680" y="3582720"/>
            <a:ext cx="1036440" cy="141120"/>
          </a:xfrm>
          <a:prstGeom prst="curvedConnector3">
            <a:avLst>
              <a:gd name="adj1" fmla="val 50002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602" name="CustomShape 150"/>
          <p:cNvSpPr/>
          <p:nvPr/>
        </p:nvSpPr>
        <p:spPr>
          <a:xfrm>
            <a:off x="6169680" y="4171680"/>
            <a:ext cx="160920" cy="6098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3" name="CustomShape 151"/>
          <p:cNvSpPr/>
          <p:nvPr/>
        </p:nvSpPr>
        <p:spPr>
          <a:xfrm>
            <a:off x="6163560" y="427752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4" name="CustomShape 152"/>
          <p:cNvSpPr/>
          <p:nvPr/>
        </p:nvSpPr>
        <p:spPr>
          <a:xfrm>
            <a:off x="6163560" y="441216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5" name="CustomShape 153"/>
          <p:cNvSpPr/>
          <p:nvPr/>
        </p:nvSpPr>
        <p:spPr>
          <a:xfrm>
            <a:off x="6163560" y="454680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6" name="CustomShape 154"/>
          <p:cNvSpPr/>
          <p:nvPr/>
        </p:nvSpPr>
        <p:spPr>
          <a:xfrm>
            <a:off x="6163560" y="4681440"/>
            <a:ext cx="1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7" name="CustomShape 155"/>
          <p:cNvSpPr/>
          <p:nvPr/>
        </p:nvSpPr>
        <p:spPr>
          <a:xfrm>
            <a:off x="6309360" y="4296240"/>
            <a:ext cx="528840" cy="3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NIC</a:t>
            </a:r>
            <a:endParaRPr/>
          </a:p>
          <a:p>
            <a:pPr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Queue</a:t>
            </a:r>
            <a:endParaRPr/>
          </a:p>
        </p:txBody>
      </p:sp>
      <p:sp>
        <p:nvSpPr>
          <p:cNvPr id="608" name="CustomShape 156"/>
          <p:cNvSpPr/>
          <p:nvPr/>
        </p:nvSpPr>
        <p:spPr>
          <a:xfrm rot="5400000">
            <a:off x="5459040" y="3513600"/>
            <a:ext cx="1051920" cy="26784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609" name="CustomShape 157"/>
          <p:cNvSpPr/>
          <p:nvPr/>
        </p:nvSpPr>
        <p:spPr>
          <a:xfrm>
            <a:off x="5621760" y="3237840"/>
            <a:ext cx="968400" cy="36000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DPDK</a:t>
            </a:r>
            <a:endParaRPr/>
          </a:p>
        </p:txBody>
      </p:sp>
      <p:sp>
        <p:nvSpPr>
          <p:cNvPr id="610" name="CustomShape 158"/>
          <p:cNvSpPr/>
          <p:nvPr/>
        </p:nvSpPr>
        <p:spPr>
          <a:xfrm>
            <a:off x="6768360" y="3967920"/>
            <a:ext cx="674640" cy="701640"/>
          </a:xfrm>
          <a:prstGeom prst="rect">
            <a:avLst/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Kernel (isn’t involved)</a:t>
            </a:r>
            <a:endParaRPr/>
          </a:p>
        </p:txBody>
      </p:sp>
      <p:sp>
        <p:nvSpPr>
          <p:cNvPr id="611" name="CustomShape 159"/>
          <p:cNvSpPr/>
          <p:nvPr/>
        </p:nvSpPr>
        <p:spPr>
          <a:xfrm>
            <a:off x="5502600" y="3837960"/>
            <a:ext cx="2100240" cy="3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chemeClr val="dk2"/>
            </a:solidFill>
            <a:custDash>
              <a:ds d="400000" sp="300000"/>
              <a:ds d="1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2" name="CustomShape 160"/>
          <p:cNvSpPr/>
          <p:nvPr/>
        </p:nvSpPr>
        <p:spPr>
          <a:xfrm>
            <a:off x="6227640" y="3569760"/>
            <a:ext cx="939600" cy="23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Userspace</a:t>
            </a:r>
            <a:endParaRPr/>
          </a:p>
        </p:txBody>
      </p:sp>
      <p:sp>
        <p:nvSpPr>
          <p:cNvPr id="613" name="CustomShape 161"/>
          <p:cNvSpPr/>
          <p:nvPr/>
        </p:nvSpPr>
        <p:spPr>
          <a:xfrm rot="21599400">
            <a:off x="7657560" y="1581480"/>
            <a:ext cx="2544120" cy="122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No contention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Linear scaling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NUMA friendly</a:t>
            </a:r>
            <a:endParaRPr/>
          </a:p>
        </p:txBody>
      </p:sp>
      <p:pic>
        <p:nvPicPr>
          <p:cNvPr id="614" name="Shape 530" descr=""/>
          <p:cNvPicPr/>
          <p:nvPr/>
        </p:nvPicPr>
        <p:blipFill>
          <a:blip r:embed="rId6"/>
          <a:stretch/>
        </p:blipFill>
        <p:spPr>
          <a:xfrm>
            <a:off x="6663240" y="1510920"/>
            <a:ext cx="896760" cy="37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2" dur="indefinite" restart="never" nodeType="tmRoot">
          <p:childTnLst>
            <p:seq>
              <p:cTn id="13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CustomShape 1"/>
          <p:cNvSpPr/>
          <p:nvPr/>
        </p:nvSpPr>
        <p:spPr>
          <a:xfrm>
            <a:off x="380880" y="129600"/>
            <a:ext cx="8228160" cy="85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Scylla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 Memory Management</a:t>
            </a:r>
            <a:endParaRPr/>
          </a:p>
        </p:txBody>
      </p:sp>
      <p:pic>
        <p:nvPicPr>
          <p:cNvPr id="616" name="Shape 458" descr=""/>
          <p:cNvPicPr/>
          <p:nvPr/>
        </p:nvPicPr>
        <p:blipFill>
          <a:blip r:embed="rId1"/>
          <a:stretch/>
        </p:blipFill>
        <p:spPr>
          <a:xfrm>
            <a:off x="7204320" y="240840"/>
            <a:ext cx="1704960" cy="717480"/>
          </a:xfrm>
          <a:prstGeom prst="rect">
            <a:avLst/>
          </a:prstGeom>
          <a:ln>
            <a:noFill/>
          </a:ln>
        </p:spPr>
      </p:pic>
      <p:pic>
        <p:nvPicPr>
          <p:cNvPr id="617" name="Shape 459" descr=""/>
          <p:cNvPicPr/>
          <p:nvPr/>
        </p:nvPicPr>
        <p:blipFill>
          <a:blip r:embed="rId2"/>
          <a:stretch/>
        </p:blipFill>
        <p:spPr>
          <a:xfrm>
            <a:off x="876960" y="1069920"/>
            <a:ext cx="6746040" cy="4012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4" dur="indefinite" restart="never" nodeType="tmRoot">
          <p:childTnLst>
            <p:seq>
              <p:cTn id="13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CustomShape 1"/>
          <p:cNvSpPr/>
          <p:nvPr/>
        </p:nvSpPr>
        <p:spPr>
          <a:xfrm>
            <a:off x="380880" y="129600"/>
            <a:ext cx="8228160" cy="85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Blasting out </a:t>
            </a: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I/O operations</a:t>
            </a:r>
            <a:endParaRPr/>
          </a:p>
        </p:txBody>
      </p:sp>
      <p:pic>
        <p:nvPicPr>
          <p:cNvPr id="619" name="Shape 465" descr=""/>
          <p:cNvPicPr/>
          <p:nvPr/>
        </p:nvPicPr>
        <p:blipFill>
          <a:blip r:embed="rId1"/>
          <a:stretch/>
        </p:blipFill>
        <p:spPr>
          <a:xfrm>
            <a:off x="7204320" y="240840"/>
            <a:ext cx="1704960" cy="717480"/>
          </a:xfrm>
          <a:prstGeom prst="rect">
            <a:avLst/>
          </a:prstGeom>
          <a:ln>
            <a:noFill/>
          </a:ln>
        </p:spPr>
      </p:pic>
      <p:sp>
        <p:nvSpPr>
          <p:cNvPr id="620" name="CustomShape 2"/>
          <p:cNvSpPr/>
          <p:nvPr/>
        </p:nvSpPr>
        <p:spPr>
          <a:xfrm>
            <a:off x="784800" y="1326960"/>
            <a:ext cx="7447320" cy="338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future&lt;&gt;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make_data_requests(digest_resolver_ptr resolver, targets_iterator begin,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                   </a:t>
            </a: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targets_iterator end) {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    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return</a:t>
            </a: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 parallel_for_each(begin, end, [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this</a:t>
            </a: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, resolver = 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                          </a:t>
            </a: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std::move(resolver)] (gms::inet_address ep) {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        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return</a:t>
            </a: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 make_data_request(ep).then_wrapped([resolver, ep]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                 </a:t>
            </a: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(future&lt;foreign_ptr&lt;lw_shared_ptr&lt;query::result&gt;&gt;&gt; f) {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            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try</a:t>
            </a: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 {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                </a:t>
            </a: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resolver-&gt;add_data(ep, f.get0());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            </a:t>
            </a: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} 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catch </a:t>
            </a: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(...) {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                </a:t>
            </a: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resolver-&gt;error(ep, std::current_exception());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            </a:t>
            </a: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        </a:t>
            </a: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});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    </a:t>
            </a: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});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Consolas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21" name="CustomShape 3"/>
          <p:cNvSpPr/>
          <p:nvPr/>
        </p:nvSpPr>
        <p:spPr>
          <a:xfrm>
            <a:off x="1778760" y="1912320"/>
            <a:ext cx="2026080" cy="52632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6" dur="indefinite" restart="never" nodeType="tmRoot">
          <p:childTnLst>
            <p:seq>
              <p:cTn id="137" dur="indefinite" nodeType="mainSeq">
                <p:childTnLst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CustomShape 1"/>
          <p:cNvSpPr/>
          <p:nvPr/>
        </p:nvSpPr>
        <p:spPr>
          <a:xfrm>
            <a:off x="646200" y="2213280"/>
            <a:ext cx="323280" cy="1312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CustomShape 2"/>
          <p:cNvSpPr/>
          <p:nvPr/>
        </p:nvSpPr>
        <p:spPr>
          <a:xfrm>
            <a:off x="380880" y="129600"/>
            <a:ext cx="822636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Unified</a:t>
            </a:r>
            <a:r>
              <a:rPr b="1" lang="en-US" sz="36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 cache</a:t>
            </a:r>
            <a:endParaRPr/>
          </a:p>
        </p:txBody>
      </p:sp>
      <p:pic>
        <p:nvPicPr>
          <p:cNvPr id="624" name="Shape 681" descr=""/>
          <p:cNvPicPr/>
          <p:nvPr/>
        </p:nvPicPr>
        <p:blipFill>
          <a:blip r:embed="rId1"/>
          <a:stretch/>
        </p:blipFill>
        <p:spPr>
          <a:xfrm>
            <a:off x="7204320" y="240840"/>
            <a:ext cx="1703160" cy="715680"/>
          </a:xfrm>
          <a:prstGeom prst="rect">
            <a:avLst/>
          </a:prstGeom>
          <a:ln>
            <a:noFill/>
          </a:ln>
        </p:spPr>
      </p:pic>
      <p:sp>
        <p:nvSpPr>
          <p:cNvPr id="625" name="CustomShape 3"/>
          <p:cNvSpPr/>
          <p:nvPr/>
        </p:nvSpPr>
        <p:spPr>
          <a:xfrm>
            <a:off x="1469880" y="942840"/>
            <a:ext cx="226512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Cassandra</a:t>
            </a:r>
            <a:endParaRPr/>
          </a:p>
        </p:txBody>
      </p:sp>
      <p:sp>
        <p:nvSpPr>
          <p:cNvPr id="626" name="CustomShape 4"/>
          <p:cNvSpPr/>
          <p:nvPr/>
        </p:nvSpPr>
        <p:spPr>
          <a:xfrm>
            <a:off x="5328720" y="942840"/>
            <a:ext cx="303588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Scylla</a:t>
            </a:r>
            <a:endParaRPr/>
          </a:p>
        </p:txBody>
      </p:sp>
      <p:sp>
        <p:nvSpPr>
          <p:cNvPr id="627" name="CustomShape 5"/>
          <p:cNvSpPr/>
          <p:nvPr/>
        </p:nvSpPr>
        <p:spPr>
          <a:xfrm>
            <a:off x="447840" y="1560960"/>
            <a:ext cx="1238040" cy="64944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Key cache</a:t>
            </a:r>
            <a:endParaRPr/>
          </a:p>
        </p:txBody>
      </p:sp>
      <p:sp>
        <p:nvSpPr>
          <p:cNvPr id="628" name="CustomShape 6"/>
          <p:cNvSpPr/>
          <p:nvPr/>
        </p:nvSpPr>
        <p:spPr>
          <a:xfrm>
            <a:off x="447840" y="2404440"/>
            <a:ext cx="1238040" cy="64944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Row cache</a:t>
            </a:r>
            <a:endParaRPr/>
          </a:p>
        </p:txBody>
      </p:sp>
      <p:sp>
        <p:nvSpPr>
          <p:cNvPr id="629" name="CustomShape 7"/>
          <p:cNvSpPr/>
          <p:nvPr/>
        </p:nvSpPr>
        <p:spPr>
          <a:xfrm>
            <a:off x="1887120" y="1458720"/>
            <a:ext cx="412560" cy="1679040"/>
          </a:xfrm>
          <a:prstGeom prst="leftBrace">
            <a:avLst>
              <a:gd name="adj1" fmla="val 8333"/>
              <a:gd name="adj2" fmla="val 50000"/>
            </a:avLst>
          </a:prstGeom>
          <a:noFill/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CustomShape 8"/>
          <p:cNvSpPr/>
          <p:nvPr/>
        </p:nvSpPr>
        <p:spPr>
          <a:xfrm>
            <a:off x="2232720" y="1887120"/>
            <a:ext cx="1052280" cy="89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On-heap /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Off-heap</a:t>
            </a:r>
            <a:endParaRPr/>
          </a:p>
        </p:txBody>
      </p:sp>
      <p:sp>
        <p:nvSpPr>
          <p:cNvPr id="631" name="CustomShape 9"/>
          <p:cNvSpPr/>
          <p:nvPr/>
        </p:nvSpPr>
        <p:spPr>
          <a:xfrm>
            <a:off x="863640" y="2610000"/>
            <a:ext cx="368172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2" name="CustomShape 10"/>
          <p:cNvSpPr/>
          <p:nvPr/>
        </p:nvSpPr>
        <p:spPr>
          <a:xfrm>
            <a:off x="380880" y="3529080"/>
            <a:ext cx="3249360" cy="64944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Linux page cache</a:t>
            </a:r>
            <a:endParaRPr/>
          </a:p>
        </p:txBody>
      </p:sp>
      <p:sp>
        <p:nvSpPr>
          <p:cNvPr id="633" name="CustomShape 11"/>
          <p:cNvSpPr/>
          <p:nvPr/>
        </p:nvSpPr>
        <p:spPr>
          <a:xfrm>
            <a:off x="380880" y="4390560"/>
            <a:ext cx="3249360" cy="64944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SSTables</a:t>
            </a:r>
            <a:endParaRPr/>
          </a:p>
        </p:txBody>
      </p:sp>
      <p:sp>
        <p:nvSpPr>
          <p:cNvPr id="634" name="CustomShape 12"/>
          <p:cNvSpPr/>
          <p:nvPr/>
        </p:nvSpPr>
        <p:spPr>
          <a:xfrm>
            <a:off x="1209240" y="3064320"/>
            <a:ext cx="257400" cy="4615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5" name="CustomShape 13"/>
          <p:cNvSpPr/>
          <p:nvPr/>
        </p:nvSpPr>
        <p:spPr>
          <a:xfrm>
            <a:off x="1797840" y="4181760"/>
            <a:ext cx="290880" cy="2055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6" name="CustomShape 14"/>
          <p:cNvSpPr/>
          <p:nvPr/>
        </p:nvSpPr>
        <p:spPr>
          <a:xfrm>
            <a:off x="4688280" y="1560960"/>
            <a:ext cx="3035880" cy="147564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Unified cache</a:t>
            </a:r>
            <a:endParaRPr/>
          </a:p>
        </p:txBody>
      </p:sp>
      <p:sp>
        <p:nvSpPr>
          <p:cNvPr id="637" name="CustomShape 15"/>
          <p:cNvSpPr/>
          <p:nvPr/>
        </p:nvSpPr>
        <p:spPr>
          <a:xfrm>
            <a:off x="4581360" y="4357440"/>
            <a:ext cx="3249360" cy="64944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SSTables</a:t>
            </a:r>
            <a:endParaRPr/>
          </a:p>
        </p:txBody>
      </p:sp>
      <p:sp>
        <p:nvSpPr>
          <p:cNvPr id="638" name="CustomShape 16"/>
          <p:cNvSpPr/>
          <p:nvPr/>
        </p:nvSpPr>
        <p:spPr>
          <a:xfrm>
            <a:off x="5955840" y="3039840"/>
            <a:ext cx="457200" cy="1312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43" dur="indefinite" restart="never" nodeType="tmRoot">
          <p:childTnLst>
            <p:seq>
              <p:cTn id="1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36" descr=""/>
          <p:cNvPicPr/>
          <p:nvPr/>
        </p:nvPicPr>
        <p:blipFill>
          <a:blip r:embed="rId1"/>
          <a:stretch/>
        </p:blipFill>
        <p:spPr>
          <a:xfrm>
            <a:off x="1868400" y="179640"/>
            <a:ext cx="7272360" cy="5140440"/>
          </a:xfrm>
          <a:prstGeom prst="rect">
            <a:avLst/>
          </a:prstGeom>
          <a:ln>
            <a:noFill/>
          </a:ln>
        </p:spPr>
      </p:pic>
      <p:sp>
        <p:nvSpPr>
          <p:cNvPr id="284" name="CustomShape 1"/>
          <p:cNvSpPr/>
          <p:nvPr/>
        </p:nvSpPr>
        <p:spPr>
          <a:xfrm>
            <a:off x="792720" y="2014560"/>
            <a:ext cx="8480520" cy="24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30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Capable of 1,000,000 operations per second</a:t>
            </a:r>
            <a:endParaRPr/>
          </a:p>
          <a:p>
            <a:pPr marL="457200" indent="457200">
              <a:lnSpc>
                <a:spcPct val="100000"/>
              </a:lnSpc>
            </a:pPr>
            <a:r>
              <a:rPr lang="en-US" sz="30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PER NODE</a:t>
            </a:r>
            <a:endParaRPr/>
          </a:p>
          <a:p>
            <a:pPr marL="457200" indent="457200">
              <a:lnSpc>
                <a:spcPct val="100000"/>
              </a:lnSpc>
            </a:pPr>
            <a:r>
              <a:rPr lang="en-US" sz="30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With predictable, low latencies</a:t>
            </a:r>
            <a:endParaRPr/>
          </a:p>
          <a:p>
            <a:pPr marL="457200" indent="457200">
              <a:lnSpc>
                <a:spcPct val="100000"/>
              </a:lnSpc>
            </a:pPr>
            <a:r>
              <a:rPr lang="en-US" sz="30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Compatible with Apache Cassandra</a:t>
            </a:r>
            <a:endParaRPr/>
          </a:p>
        </p:txBody>
      </p:sp>
      <p:pic>
        <p:nvPicPr>
          <p:cNvPr id="285" name="Shape 38" descr=""/>
          <p:cNvPicPr/>
          <p:nvPr/>
        </p:nvPicPr>
        <p:blipFill>
          <a:blip r:embed="rId2"/>
          <a:stretch/>
        </p:blipFill>
        <p:spPr>
          <a:xfrm>
            <a:off x="389160" y="298440"/>
            <a:ext cx="1703160" cy="715680"/>
          </a:xfrm>
          <a:prstGeom prst="rect">
            <a:avLst/>
          </a:prstGeom>
          <a:ln>
            <a:noFill/>
          </a:ln>
        </p:spPr>
      </p:pic>
      <p:sp>
        <p:nvSpPr>
          <p:cNvPr id="286" name="CustomShape 2"/>
          <p:cNvSpPr/>
          <p:nvPr/>
        </p:nvSpPr>
        <p:spPr>
          <a:xfrm>
            <a:off x="821520" y="1106640"/>
            <a:ext cx="822636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Scylla: A new NoSQL Database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CustomShape 1"/>
          <p:cNvSpPr/>
          <p:nvPr/>
        </p:nvSpPr>
        <p:spPr>
          <a:xfrm>
            <a:off x="380880" y="129600"/>
            <a:ext cx="822636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Scylla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 has an I/O scheduler</a:t>
            </a:r>
            <a:endParaRPr/>
          </a:p>
        </p:txBody>
      </p:sp>
      <p:sp>
        <p:nvSpPr>
          <p:cNvPr id="640" name="CustomShape 2"/>
          <p:cNvSpPr/>
          <p:nvPr/>
        </p:nvSpPr>
        <p:spPr>
          <a:xfrm>
            <a:off x="4278240" y="1639800"/>
            <a:ext cx="303588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Traditional stack</a:t>
            </a:r>
            <a:endParaRPr/>
          </a:p>
        </p:txBody>
      </p:sp>
      <p:pic>
        <p:nvPicPr>
          <p:cNvPr id="641" name="Shape 732" descr=""/>
          <p:cNvPicPr/>
          <p:nvPr/>
        </p:nvPicPr>
        <p:blipFill>
          <a:blip r:embed="rId1"/>
          <a:stretch/>
        </p:blipFill>
        <p:spPr>
          <a:xfrm>
            <a:off x="7204320" y="240840"/>
            <a:ext cx="1703160" cy="715680"/>
          </a:xfrm>
          <a:prstGeom prst="rect">
            <a:avLst/>
          </a:prstGeom>
          <a:ln>
            <a:noFill/>
          </a:ln>
        </p:spPr>
      </p:pic>
      <p:pic>
        <p:nvPicPr>
          <p:cNvPr id="642" name="Shape 733" descr=""/>
          <p:cNvPicPr/>
          <p:nvPr/>
        </p:nvPicPr>
        <p:blipFill>
          <a:blip r:embed="rId2"/>
          <a:stretch/>
        </p:blipFill>
        <p:spPr>
          <a:xfrm>
            <a:off x="423000" y="1924920"/>
            <a:ext cx="3286800" cy="2464200"/>
          </a:xfrm>
          <a:prstGeom prst="rect">
            <a:avLst/>
          </a:prstGeom>
          <a:ln>
            <a:noFill/>
          </a:ln>
        </p:spPr>
      </p:pic>
      <p:sp>
        <p:nvSpPr>
          <p:cNvPr id="643" name="CustomShape 3"/>
          <p:cNvSpPr/>
          <p:nvPr/>
        </p:nvSpPr>
        <p:spPr>
          <a:xfrm>
            <a:off x="6999120" y="1064520"/>
            <a:ext cx="303588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Scylla stack</a:t>
            </a:r>
            <a:endParaRPr/>
          </a:p>
        </p:txBody>
      </p:sp>
      <p:sp>
        <p:nvSpPr>
          <p:cNvPr id="644" name="CustomShape 4"/>
          <p:cNvSpPr/>
          <p:nvPr/>
        </p:nvSpPr>
        <p:spPr>
          <a:xfrm>
            <a:off x="1626840" y="2018880"/>
            <a:ext cx="297720" cy="2464200"/>
          </a:xfrm>
          <a:prstGeom prst="ellipse">
            <a:avLst/>
          </a:prstGeom>
          <a:noFill/>
          <a:ln w="381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5" name="CustomShape 5"/>
          <p:cNvSpPr/>
          <p:nvPr/>
        </p:nvSpPr>
        <p:spPr>
          <a:xfrm>
            <a:off x="380880" y="1443600"/>
            <a:ext cx="154332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Max useful disk concurrency</a:t>
            </a:r>
            <a:endParaRPr/>
          </a:p>
        </p:txBody>
      </p:sp>
      <p:sp>
        <p:nvSpPr>
          <p:cNvPr id="646" name="CustomShape 6"/>
          <p:cNvSpPr/>
          <p:nvPr/>
        </p:nvSpPr>
        <p:spPr>
          <a:xfrm>
            <a:off x="1154160" y="1971360"/>
            <a:ext cx="513360" cy="406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dk2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pic>
        <p:nvPicPr>
          <p:cNvPr id="647" name="Shape 738" descr=""/>
          <p:cNvPicPr/>
          <p:nvPr/>
        </p:nvPicPr>
        <p:blipFill>
          <a:blip r:embed="rId3"/>
          <a:stretch/>
        </p:blipFill>
        <p:spPr>
          <a:xfrm>
            <a:off x="4278600" y="1521000"/>
            <a:ext cx="4223160" cy="3365640"/>
          </a:xfrm>
          <a:prstGeom prst="rect">
            <a:avLst/>
          </a:prstGeom>
          <a:ln>
            <a:noFill/>
          </a:ln>
        </p:spPr>
      </p:pic>
      <p:sp>
        <p:nvSpPr>
          <p:cNvPr id="648" name="CustomShape 7"/>
          <p:cNvSpPr/>
          <p:nvPr/>
        </p:nvSpPr>
        <p:spPr>
          <a:xfrm rot="20154000">
            <a:off x="6158880" y="1604160"/>
            <a:ext cx="1625400" cy="103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e06666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I/O gets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e06666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re-prioritized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e06666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here</a:t>
            </a:r>
            <a:endParaRPr/>
          </a:p>
        </p:txBody>
      </p:sp>
    </p:spTree>
  </p:cSld>
  <p:timing>
    <p:tnLst>
      <p:par>
        <p:cTn id="145" dur="indefinite" restart="never" nodeType="tmRoot">
          <p:childTnLst>
            <p:seq>
              <p:cTn id="1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CustomShape 1"/>
          <p:cNvSpPr/>
          <p:nvPr/>
        </p:nvSpPr>
        <p:spPr>
          <a:xfrm>
            <a:off x="380880" y="129600"/>
            <a:ext cx="822636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Scylla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 has an I/O scheduler</a:t>
            </a:r>
            <a:endParaRPr/>
          </a:p>
        </p:txBody>
      </p:sp>
      <p:pic>
        <p:nvPicPr>
          <p:cNvPr id="650" name="Shape 745" descr=""/>
          <p:cNvPicPr/>
          <p:nvPr/>
        </p:nvPicPr>
        <p:blipFill>
          <a:blip r:embed="rId1"/>
          <a:stretch/>
        </p:blipFill>
        <p:spPr>
          <a:xfrm>
            <a:off x="7204320" y="240840"/>
            <a:ext cx="1703160" cy="715680"/>
          </a:xfrm>
          <a:prstGeom prst="rect">
            <a:avLst/>
          </a:prstGeom>
          <a:ln>
            <a:noFill/>
          </a:ln>
        </p:spPr>
      </p:pic>
      <p:pic>
        <p:nvPicPr>
          <p:cNvPr id="651" name="Shape 746" descr=""/>
          <p:cNvPicPr/>
          <p:nvPr/>
        </p:nvPicPr>
        <p:blipFill>
          <a:blip r:embed="rId2"/>
          <a:srcRect l="53839" t="0" r="0" b="0"/>
          <a:stretch/>
        </p:blipFill>
        <p:spPr>
          <a:xfrm>
            <a:off x="546480" y="1549080"/>
            <a:ext cx="1946520" cy="3365640"/>
          </a:xfrm>
          <a:prstGeom prst="rect">
            <a:avLst/>
          </a:prstGeom>
          <a:ln>
            <a:noFill/>
          </a:ln>
        </p:spPr>
      </p:pic>
      <p:pic>
        <p:nvPicPr>
          <p:cNvPr id="652" name="Shape 747" descr=""/>
          <p:cNvPicPr/>
          <p:nvPr/>
        </p:nvPicPr>
        <p:blipFill>
          <a:blip r:embed="rId3"/>
          <a:stretch/>
        </p:blipFill>
        <p:spPr>
          <a:xfrm>
            <a:off x="2516760" y="1922040"/>
            <a:ext cx="6378840" cy="256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7" dur="indefinite" restart="never" nodeType="tmRoot">
          <p:childTnLst>
            <p:seq>
              <p:cTn id="1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CustomShape 1"/>
          <p:cNvSpPr/>
          <p:nvPr/>
        </p:nvSpPr>
        <p:spPr>
          <a:xfrm>
            <a:off x="-1080" y="-28800"/>
            <a:ext cx="9140760" cy="5176080"/>
          </a:xfrm>
          <a:prstGeom prst="rect">
            <a:avLst/>
          </a:prstGeom>
          <a:solidFill>
            <a:srgbClr val="3a2d5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54" name="Shape 763" descr=""/>
          <p:cNvPicPr/>
          <p:nvPr/>
        </p:nvPicPr>
        <p:blipFill>
          <a:blip r:embed="rId1"/>
          <a:stretch/>
        </p:blipFill>
        <p:spPr>
          <a:xfrm>
            <a:off x="1868400" y="27360"/>
            <a:ext cx="7272360" cy="5140440"/>
          </a:xfrm>
          <a:prstGeom prst="rect">
            <a:avLst/>
          </a:prstGeom>
          <a:ln>
            <a:noFill/>
          </a:ln>
        </p:spPr>
      </p:pic>
      <p:sp>
        <p:nvSpPr>
          <p:cNvPr id="655" name="CustomShape 2"/>
          <p:cNvSpPr/>
          <p:nvPr/>
        </p:nvSpPr>
        <p:spPr>
          <a:xfrm>
            <a:off x="792720" y="2014560"/>
            <a:ext cx="8480520" cy="289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Introduction to NoSQL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About Apache Cassandra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Introducing ScyllaDB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Compatibility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How it works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Roadmap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Closing</a:t>
            </a:r>
            <a:endParaRPr/>
          </a:p>
        </p:txBody>
      </p:sp>
      <p:sp>
        <p:nvSpPr>
          <p:cNvPr id="656" name="CustomShape 3"/>
          <p:cNvSpPr/>
          <p:nvPr/>
        </p:nvSpPr>
        <p:spPr>
          <a:xfrm>
            <a:off x="821520" y="1106640"/>
            <a:ext cx="822636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AGENDA</a:t>
            </a:r>
            <a:endParaRPr/>
          </a:p>
        </p:txBody>
      </p:sp>
      <p:pic>
        <p:nvPicPr>
          <p:cNvPr id="657" name="Shape 766" descr=""/>
          <p:cNvPicPr/>
          <p:nvPr/>
        </p:nvPicPr>
        <p:blipFill>
          <a:blip r:embed="rId2"/>
          <a:stretch/>
        </p:blipFill>
        <p:spPr>
          <a:xfrm>
            <a:off x="435960" y="336960"/>
            <a:ext cx="1609920" cy="715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9" dur="indefinite" restart="never" nodeType="tmRoot">
          <p:childTnLst>
            <p:seq>
              <p:cTn id="1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Shape 771" descr=""/>
          <p:cNvPicPr/>
          <p:nvPr/>
        </p:nvPicPr>
        <p:blipFill>
          <a:blip r:embed="rId1"/>
          <a:stretch/>
        </p:blipFill>
        <p:spPr>
          <a:xfrm>
            <a:off x="1868400" y="27360"/>
            <a:ext cx="7272360" cy="5140440"/>
          </a:xfrm>
          <a:prstGeom prst="rect">
            <a:avLst/>
          </a:prstGeom>
          <a:ln>
            <a:noFill/>
          </a:ln>
        </p:spPr>
      </p:pic>
      <p:sp>
        <p:nvSpPr>
          <p:cNvPr id="659" name="CustomShape 1"/>
          <p:cNvSpPr/>
          <p:nvPr/>
        </p:nvSpPr>
        <p:spPr>
          <a:xfrm>
            <a:off x="457200" y="1200240"/>
            <a:ext cx="7376400" cy="37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1.0:</a:t>
            </a: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 31 Mar 2016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 </a:t>
            </a: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General Availability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1.1:</a:t>
            </a: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 17 May 2016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ALTER TABLE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User-defined types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Authentication, authorization, encryption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SSTable loader tool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1.2:</a:t>
            </a: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 Now…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ALTER KEYSPACE ...</a:t>
            </a:r>
            <a:endParaRPr/>
          </a:p>
          <a:p>
            <a:pPr marL="914400" indent="-377640">
              <a:lnSpc>
                <a:spcPct val="115000"/>
              </a:lnSpc>
            </a:pPr>
            <a:endParaRPr/>
          </a:p>
          <a:p>
            <a:pPr marL="914400" indent="-377640">
              <a:lnSpc>
                <a:spcPct val="100000"/>
              </a:lnSpc>
            </a:pPr>
            <a:endParaRPr/>
          </a:p>
        </p:txBody>
      </p:sp>
      <p:pic>
        <p:nvPicPr>
          <p:cNvPr id="660" name="Shape 773" descr=""/>
          <p:cNvPicPr/>
          <p:nvPr/>
        </p:nvPicPr>
        <p:blipFill>
          <a:blip r:embed="rId2"/>
          <a:stretch/>
        </p:blipFill>
        <p:spPr>
          <a:xfrm>
            <a:off x="389160" y="298440"/>
            <a:ext cx="1703160" cy="715680"/>
          </a:xfrm>
          <a:prstGeom prst="rect">
            <a:avLst/>
          </a:prstGeom>
          <a:ln>
            <a:noFill/>
          </a:ln>
        </p:spPr>
      </p:pic>
      <p:sp>
        <p:nvSpPr>
          <p:cNvPr id="661" name="CustomShape 2"/>
          <p:cNvSpPr/>
          <p:nvPr/>
        </p:nvSpPr>
        <p:spPr>
          <a:xfrm>
            <a:off x="2709360" y="205920"/>
            <a:ext cx="597420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Rear-view mirror</a:t>
            </a:r>
            <a:endParaRPr/>
          </a:p>
        </p:txBody>
      </p:sp>
    </p:spTree>
  </p:cSld>
  <p:timing>
    <p:tnLst>
      <p:par>
        <p:cTn id="151" dur="indefinite" restart="never" nodeType="tmRoot">
          <p:childTnLst>
            <p:seq>
              <p:cTn id="1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Shape 779" descr=""/>
          <p:cNvPicPr/>
          <p:nvPr/>
        </p:nvPicPr>
        <p:blipFill>
          <a:blip r:embed="rId1"/>
          <a:stretch/>
        </p:blipFill>
        <p:spPr>
          <a:xfrm>
            <a:off x="1868400" y="27360"/>
            <a:ext cx="7272360" cy="5140440"/>
          </a:xfrm>
          <a:prstGeom prst="rect">
            <a:avLst/>
          </a:prstGeom>
          <a:ln>
            <a:noFill/>
          </a:ln>
        </p:spPr>
      </p:pic>
      <p:sp>
        <p:nvSpPr>
          <p:cNvPr id="663" name="CustomShape 1"/>
          <p:cNvSpPr/>
          <p:nvPr/>
        </p:nvSpPr>
        <p:spPr>
          <a:xfrm>
            <a:off x="457200" y="1200240"/>
            <a:ext cx="7376400" cy="37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1.3:</a:t>
            </a: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 July 2016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Date-Tiered Compaction Strategy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CQL Tracing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Wide rows performance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1.4:</a:t>
            </a: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 August 2016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Thrift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Secondary index</a:t>
            </a:r>
            <a:endParaRPr/>
          </a:p>
          <a:p>
            <a:pPr marL="914400" indent="-377640">
              <a:lnSpc>
                <a:spcPct val="115000"/>
              </a:lnSpc>
            </a:pPr>
            <a:endParaRPr/>
          </a:p>
          <a:p>
            <a:pPr marL="914400" indent="-377640">
              <a:lnSpc>
                <a:spcPct val="100000"/>
              </a:lnSpc>
            </a:pPr>
            <a:endParaRPr/>
          </a:p>
        </p:txBody>
      </p:sp>
      <p:pic>
        <p:nvPicPr>
          <p:cNvPr id="664" name="Shape 781" descr=""/>
          <p:cNvPicPr/>
          <p:nvPr/>
        </p:nvPicPr>
        <p:blipFill>
          <a:blip r:embed="rId2"/>
          <a:stretch/>
        </p:blipFill>
        <p:spPr>
          <a:xfrm>
            <a:off x="389160" y="298440"/>
            <a:ext cx="1703160" cy="715680"/>
          </a:xfrm>
          <a:prstGeom prst="rect">
            <a:avLst/>
          </a:prstGeom>
          <a:ln>
            <a:noFill/>
          </a:ln>
        </p:spPr>
      </p:pic>
      <p:sp>
        <p:nvSpPr>
          <p:cNvPr id="665" name="CustomShape 2"/>
          <p:cNvSpPr/>
          <p:nvPr/>
        </p:nvSpPr>
        <p:spPr>
          <a:xfrm>
            <a:off x="2709360" y="205920"/>
            <a:ext cx="597420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Near-term</a:t>
            </a:r>
            <a:endParaRPr/>
          </a:p>
        </p:txBody>
      </p:sp>
    </p:spTree>
  </p:cSld>
  <p:timing>
    <p:tnLst>
      <p:par>
        <p:cTn id="153" dur="indefinite" restart="never" nodeType="tmRoot">
          <p:childTnLst>
            <p:seq>
              <p:cTn id="1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Shape 787" descr=""/>
          <p:cNvPicPr/>
          <p:nvPr/>
        </p:nvPicPr>
        <p:blipFill>
          <a:blip r:embed="rId1"/>
          <a:stretch/>
        </p:blipFill>
        <p:spPr>
          <a:xfrm>
            <a:off x="1868400" y="27360"/>
            <a:ext cx="7272360" cy="5140440"/>
          </a:xfrm>
          <a:prstGeom prst="rect">
            <a:avLst/>
          </a:prstGeom>
          <a:ln>
            <a:noFill/>
          </a:ln>
        </p:spPr>
      </p:pic>
      <p:sp>
        <p:nvSpPr>
          <p:cNvPr id="667" name="CustomShape 1"/>
          <p:cNvSpPr/>
          <p:nvPr/>
        </p:nvSpPr>
        <p:spPr>
          <a:xfrm>
            <a:off x="457200" y="1200240"/>
            <a:ext cx="7376400" cy="37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225360">
              <a:lnSpc>
                <a:spcPct val="115000"/>
              </a:lnSpc>
            </a:pPr>
            <a:r>
              <a:rPr lang="en-US" sz="30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Management console</a:t>
            </a:r>
            <a:endParaRPr/>
          </a:p>
          <a:p>
            <a:pPr marL="457200" indent="-225360">
              <a:lnSpc>
                <a:spcPct val="115000"/>
              </a:lnSpc>
            </a:pPr>
            <a:r>
              <a:rPr lang="en-US" sz="30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REST API</a:t>
            </a:r>
            <a:endParaRPr/>
          </a:p>
          <a:p>
            <a:pPr marL="457200" indent="-225360">
              <a:lnSpc>
                <a:spcPct val="115000"/>
              </a:lnSpc>
            </a:pPr>
            <a:r>
              <a:rPr lang="en-US" sz="30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Materialized views</a:t>
            </a:r>
            <a:endParaRPr/>
          </a:p>
          <a:p>
            <a:pPr marL="457200" indent="-225360">
              <a:lnSpc>
                <a:spcPct val="115000"/>
              </a:lnSpc>
            </a:pPr>
            <a:r>
              <a:rPr lang="en-US" sz="30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Continuous repair</a:t>
            </a:r>
            <a:endParaRPr/>
          </a:p>
          <a:p>
            <a:pPr marL="457200" indent="-225360">
              <a:lnSpc>
                <a:spcPct val="100000"/>
              </a:lnSpc>
            </a:pPr>
            <a:endParaRPr/>
          </a:p>
        </p:txBody>
      </p:sp>
      <p:pic>
        <p:nvPicPr>
          <p:cNvPr id="668" name="Shape 789" descr=""/>
          <p:cNvPicPr/>
          <p:nvPr/>
        </p:nvPicPr>
        <p:blipFill>
          <a:blip r:embed="rId2"/>
          <a:stretch/>
        </p:blipFill>
        <p:spPr>
          <a:xfrm>
            <a:off x="389160" y="298440"/>
            <a:ext cx="1703160" cy="715680"/>
          </a:xfrm>
          <a:prstGeom prst="rect">
            <a:avLst/>
          </a:prstGeom>
          <a:ln>
            <a:noFill/>
          </a:ln>
        </p:spPr>
      </p:pic>
      <p:sp>
        <p:nvSpPr>
          <p:cNvPr id="669" name="CustomShape 2"/>
          <p:cNvSpPr/>
          <p:nvPr/>
        </p:nvSpPr>
        <p:spPr>
          <a:xfrm>
            <a:off x="2709360" y="205920"/>
            <a:ext cx="597420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Mid-term</a:t>
            </a:r>
            <a:endParaRPr/>
          </a:p>
        </p:txBody>
      </p:sp>
    </p:spTree>
  </p:cSld>
  <p:timing>
    <p:tnLst>
      <p:par>
        <p:cTn id="155" dur="indefinite" restart="never" nodeType="tmRoot">
          <p:childTnLst>
            <p:seq>
              <p:cTn id="1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Shape 795" descr=""/>
          <p:cNvPicPr/>
          <p:nvPr/>
        </p:nvPicPr>
        <p:blipFill>
          <a:blip r:embed="rId1"/>
          <a:stretch/>
        </p:blipFill>
        <p:spPr>
          <a:xfrm>
            <a:off x="1868400" y="27360"/>
            <a:ext cx="7272360" cy="5140440"/>
          </a:xfrm>
          <a:prstGeom prst="rect">
            <a:avLst/>
          </a:prstGeom>
          <a:ln>
            <a:noFill/>
          </a:ln>
        </p:spPr>
      </p:pic>
      <p:sp>
        <p:nvSpPr>
          <p:cNvPr id="671" name="CustomShape 1"/>
          <p:cNvSpPr/>
          <p:nvPr/>
        </p:nvSpPr>
        <p:spPr>
          <a:xfrm>
            <a:off x="457200" y="1200240"/>
            <a:ext cx="7376400" cy="37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7640">
              <a:lnSpc>
                <a:spcPct val="115000"/>
              </a:lnSpc>
            </a:pPr>
            <a:r>
              <a:rPr lang="en-US" sz="30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In-database Analytics</a:t>
            </a:r>
            <a:endParaRPr/>
          </a:p>
          <a:p>
            <a:pPr marL="457200" indent="-225360">
              <a:lnSpc>
                <a:spcPct val="115000"/>
              </a:lnSpc>
            </a:pPr>
            <a:r>
              <a:rPr lang="en-US" sz="30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Multi-tenancy</a:t>
            </a:r>
            <a:endParaRPr/>
          </a:p>
          <a:p>
            <a:pPr marL="457200" indent="-225360">
              <a:lnSpc>
                <a:spcPct val="115000"/>
              </a:lnSpc>
            </a:pPr>
            <a:r>
              <a:rPr lang="en-US" sz="30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Storage-class memory</a:t>
            </a:r>
            <a:endParaRPr/>
          </a:p>
          <a:p>
            <a:pPr marL="457200" indent="-225360">
              <a:lnSpc>
                <a:spcPct val="115000"/>
              </a:lnSpc>
            </a:pPr>
            <a:endParaRPr/>
          </a:p>
          <a:p>
            <a:pPr marL="457200" indent="-225360">
              <a:lnSpc>
                <a:spcPct val="115000"/>
              </a:lnSpc>
            </a:pPr>
            <a:endParaRPr/>
          </a:p>
          <a:p>
            <a:pPr marL="457200" indent="-225360">
              <a:lnSpc>
                <a:spcPct val="100000"/>
              </a:lnSpc>
            </a:pPr>
            <a:endParaRPr/>
          </a:p>
        </p:txBody>
      </p:sp>
      <p:pic>
        <p:nvPicPr>
          <p:cNvPr id="672" name="Shape 797" descr=""/>
          <p:cNvPicPr/>
          <p:nvPr/>
        </p:nvPicPr>
        <p:blipFill>
          <a:blip r:embed="rId2"/>
          <a:stretch/>
        </p:blipFill>
        <p:spPr>
          <a:xfrm>
            <a:off x="389160" y="298440"/>
            <a:ext cx="1703160" cy="715680"/>
          </a:xfrm>
          <a:prstGeom prst="rect">
            <a:avLst/>
          </a:prstGeom>
          <a:ln>
            <a:noFill/>
          </a:ln>
        </p:spPr>
      </p:pic>
      <p:sp>
        <p:nvSpPr>
          <p:cNvPr id="673" name="CustomShape 2"/>
          <p:cNvSpPr/>
          <p:nvPr/>
        </p:nvSpPr>
        <p:spPr>
          <a:xfrm>
            <a:off x="2709360" y="205920"/>
            <a:ext cx="597420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Longer term</a:t>
            </a:r>
            <a:endParaRPr/>
          </a:p>
        </p:txBody>
      </p:sp>
    </p:spTree>
  </p:cSld>
  <p:timing>
    <p:tnLst>
      <p:par>
        <p:cTn id="157" dur="indefinite" restart="never" nodeType="tmRoot">
          <p:childTnLst>
            <p:seq>
              <p:cTn id="1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CustomShape 1"/>
          <p:cNvSpPr/>
          <p:nvPr/>
        </p:nvSpPr>
        <p:spPr>
          <a:xfrm>
            <a:off x="-1080" y="-28800"/>
            <a:ext cx="9140760" cy="5176080"/>
          </a:xfrm>
          <a:prstGeom prst="rect">
            <a:avLst/>
          </a:prstGeom>
          <a:solidFill>
            <a:srgbClr val="3a2d5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75" name="Shape 804" descr=""/>
          <p:cNvPicPr/>
          <p:nvPr/>
        </p:nvPicPr>
        <p:blipFill>
          <a:blip r:embed="rId1"/>
          <a:stretch/>
        </p:blipFill>
        <p:spPr>
          <a:xfrm>
            <a:off x="1868400" y="27360"/>
            <a:ext cx="7272360" cy="5140440"/>
          </a:xfrm>
          <a:prstGeom prst="rect">
            <a:avLst/>
          </a:prstGeom>
          <a:ln>
            <a:noFill/>
          </a:ln>
        </p:spPr>
      </p:pic>
      <p:sp>
        <p:nvSpPr>
          <p:cNvPr id="676" name="CustomShape 2"/>
          <p:cNvSpPr/>
          <p:nvPr/>
        </p:nvSpPr>
        <p:spPr>
          <a:xfrm>
            <a:off x="792720" y="2014560"/>
            <a:ext cx="8480520" cy="289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Introduction to NoSQL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About Apache Cassandra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Introducing ScyllaDB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Compatibility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How it works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Roadmap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Closing</a:t>
            </a:r>
            <a:endParaRPr/>
          </a:p>
        </p:txBody>
      </p:sp>
      <p:sp>
        <p:nvSpPr>
          <p:cNvPr id="677" name="CustomShape 3"/>
          <p:cNvSpPr/>
          <p:nvPr/>
        </p:nvSpPr>
        <p:spPr>
          <a:xfrm>
            <a:off x="821520" y="1106640"/>
            <a:ext cx="822636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AGENDA</a:t>
            </a:r>
            <a:endParaRPr/>
          </a:p>
        </p:txBody>
      </p:sp>
      <p:pic>
        <p:nvPicPr>
          <p:cNvPr id="678" name="Shape 807" descr=""/>
          <p:cNvPicPr/>
          <p:nvPr/>
        </p:nvPicPr>
        <p:blipFill>
          <a:blip r:embed="rId2"/>
          <a:stretch/>
        </p:blipFill>
        <p:spPr>
          <a:xfrm>
            <a:off x="435960" y="336960"/>
            <a:ext cx="1609920" cy="715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9" dur="indefinite" restart="never" nodeType="tmRoot">
          <p:childTnLst>
            <p:seq>
              <p:cTn id="1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TextShape 1"/>
          <p:cNvSpPr txBox="1"/>
          <p:nvPr/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endParaRPr/>
          </a:p>
        </p:txBody>
      </p:sp>
      <p:sp>
        <p:nvSpPr>
          <p:cNvPr id="680" name="TextShape 2"/>
          <p:cNvSpPr txBox="1"/>
          <p:nvPr/>
        </p:nvSpPr>
        <p:spPr>
          <a:xfrm>
            <a:off x="457200" y="1200240"/>
            <a:ext cx="399420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/>
          </a:p>
        </p:txBody>
      </p:sp>
      <p:pic>
        <p:nvPicPr>
          <p:cNvPr id="681" name="Shape 657" descr=""/>
          <p:cNvPicPr/>
          <p:nvPr/>
        </p:nvPicPr>
        <p:blipFill>
          <a:blip r:embed="rId1"/>
          <a:stretch/>
        </p:blipFill>
        <p:spPr>
          <a:xfrm>
            <a:off x="0" y="240480"/>
            <a:ext cx="9143640" cy="4204800"/>
          </a:xfrm>
          <a:prstGeom prst="rect">
            <a:avLst/>
          </a:prstGeom>
          <a:ln>
            <a:noFill/>
          </a:ln>
        </p:spPr>
      </p:pic>
      <p:pic>
        <p:nvPicPr>
          <p:cNvPr id="682" name="Shape 658" descr=""/>
          <p:cNvPicPr/>
          <p:nvPr/>
        </p:nvPicPr>
        <p:blipFill>
          <a:blip r:embed="rId2"/>
          <a:stretch/>
        </p:blipFill>
        <p:spPr>
          <a:xfrm>
            <a:off x="-2209680" y="4439880"/>
            <a:ext cx="9143640" cy="682560"/>
          </a:xfrm>
          <a:prstGeom prst="rect">
            <a:avLst/>
          </a:prstGeom>
          <a:ln>
            <a:noFill/>
          </a:ln>
        </p:spPr>
      </p:pic>
      <p:pic>
        <p:nvPicPr>
          <p:cNvPr id="683" name="Shape 659" descr=""/>
          <p:cNvPicPr/>
          <p:nvPr/>
        </p:nvPicPr>
        <p:blipFill>
          <a:blip r:embed="rId3"/>
          <a:stretch/>
        </p:blipFill>
        <p:spPr>
          <a:xfrm>
            <a:off x="6972120" y="4299480"/>
            <a:ext cx="1584000" cy="950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61" dur="indefinite" restart="never" nodeType="tmRoot">
          <p:childTnLst>
            <p:seq>
              <p:cTn id="1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Shape 812" descr=""/>
          <p:cNvPicPr/>
          <p:nvPr/>
        </p:nvPicPr>
        <p:blipFill>
          <a:blip r:embed="rId1"/>
          <a:stretch/>
        </p:blipFill>
        <p:spPr>
          <a:xfrm>
            <a:off x="1868400" y="27360"/>
            <a:ext cx="7272360" cy="5140440"/>
          </a:xfrm>
          <a:prstGeom prst="rect">
            <a:avLst/>
          </a:prstGeom>
          <a:ln>
            <a:noFill/>
          </a:ln>
        </p:spPr>
      </p:pic>
      <p:sp>
        <p:nvSpPr>
          <p:cNvPr id="685" name="CustomShape 1"/>
          <p:cNvSpPr/>
          <p:nvPr/>
        </p:nvSpPr>
        <p:spPr>
          <a:xfrm>
            <a:off x="457200" y="1200240"/>
            <a:ext cx="7376400" cy="37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Download: </a:t>
            </a: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http://www.scylladb.com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Twitter: </a:t>
            </a: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@ScyllaDB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Source: </a:t>
            </a: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http://github.com/scylladb/scylla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Mailing lists: </a:t>
            </a: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scylladb-user @ groups.google.com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Company site &amp; blog: </a:t>
            </a:r>
            <a:r>
              <a:rPr lang="en-US" sz="24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http://www.scylladb.com</a:t>
            </a:r>
            <a:endParaRPr/>
          </a:p>
          <a:p>
            <a:pPr marL="457200" indent="-377640">
              <a:lnSpc>
                <a:spcPct val="100000"/>
              </a:lnSpc>
            </a:pPr>
            <a:endParaRPr/>
          </a:p>
        </p:txBody>
      </p:sp>
      <p:pic>
        <p:nvPicPr>
          <p:cNvPr id="686" name="Shape 814" descr=""/>
          <p:cNvPicPr/>
          <p:nvPr/>
        </p:nvPicPr>
        <p:blipFill>
          <a:blip r:embed="rId2"/>
          <a:stretch/>
        </p:blipFill>
        <p:spPr>
          <a:xfrm>
            <a:off x="389160" y="298440"/>
            <a:ext cx="1703160" cy="715680"/>
          </a:xfrm>
          <a:prstGeom prst="rect">
            <a:avLst/>
          </a:prstGeom>
          <a:ln>
            <a:noFill/>
          </a:ln>
        </p:spPr>
      </p:pic>
      <p:sp>
        <p:nvSpPr>
          <p:cNvPr id="687" name="CustomShape 2"/>
          <p:cNvSpPr/>
          <p:nvPr/>
        </p:nvSpPr>
        <p:spPr>
          <a:xfrm>
            <a:off x="2709360" y="205920"/>
            <a:ext cx="597420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How to interact</a:t>
            </a:r>
            <a:endParaRPr/>
          </a:p>
        </p:txBody>
      </p:sp>
    </p:spTree>
  </p:cSld>
  <p:timing>
    <p:tnLst>
      <p:par>
        <p:cTn id="163" dur="indefinite" restart="never" nodeType="tmRoot">
          <p:childTnLst>
            <p:seq>
              <p:cTn id="1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3322800" y="2933280"/>
            <a:ext cx="2164680" cy="505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88" name="Shape 45" descr=""/>
          <p:cNvPicPr/>
          <p:nvPr/>
        </p:nvPicPr>
        <p:blipFill>
          <a:blip r:embed="rId1"/>
          <a:stretch/>
        </p:blipFill>
        <p:spPr>
          <a:xfrm>
            <a:off x="77400" y="4413240"/>
            <a:ext cx="1475280" cy="619920"/>
          </a:xfrm>
          <a:prstGeom prst="rect">
            <a:avLst/>
          </a:prstGeom>
          <a:ln>
            <a:noFill/>
          </a:ln>
        </p:spPr>
      </p:pic>
      <p:sp>
        <p:nvSpPr>
          <p:cNvPr id="289" name="CustomShape 2"/>
          <p:cNvSpPr/>
          <p:nvPr/>
        </p:nvSpPr>
        <p:spPr>
          <a:xfrm>
            <a:off x="7900920" y="3652920"/>
            <a:ext cx="368172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3"/>
          <p:cNvSpPr/>
          <p:nvPr/>
        </p:nvSpPr>
        <p:spPr>
          <a:xfrm>
            <a:off x="821520" y="203760"/>
            <a:ext cx="822636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RESULTS: THROUGHPUT/SCALE UP</a:t>
            </a:r>
            <a:endParaRPr/>
          </a:p>
        </p:txBody>
      </p:sp>
      <p:pic>
        <p:nvPicPr>
          <p:cNvPr id="291" name="Shape 48" descr=""/>
          <p:cNvPicPr/>
          <p:nvPr/>
        </p:nvPicPr>
        <p:blipFill>
          <a:blip r:embed="rId2"/>
          <a:stretch/>
        </p:blipFill>
        <p:spPr>
          <a:xfrm>
            <a:off x="77400" y="984960"/>
            <a:ext cx="8916120" cy="3498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CustomShape 1"/>
          <p:cNvSpPr/>
          <p:nvPr/>
        </p:nvSpPr>
        <p:spPr>
          <a:xfrm>
            <a:off x="-1080" y="6840"/>
            <a:ext cx="9140760" cy="5140080"/>
          </a:xfrm>
          <a:prstGeom prst="rect">
            <a:avLst/>
          </a:prstGeom>
          <a:solidFill>
            <a:srgbClr val="3a2d5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tarell"/>
                <a:ea typeface="DejaVu Sans"/>
              </a:rPr>
              <a:t> </a:t>
            </a:r>
            <a:r>
              <a:rPr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tarell"/>
                <a:ea typeface="DejaVu Sans"/>
              </a:rPr>
              <a:t>ScyllaDB.com</a:t>
            </a:r>
            <a:endParaRPr/>
          </a:p>
        </p:txBody>
      </p:sp>
      <p:pic>
        <p:nvPicPr>
          <p:cNvPr id="689" name="Shape 821" descr=""/>
          <p:cNvPicPr/>
          <p:nvPr/>
        </p:nvPicPr>
        <p:blipFill>
          <a:blip r:embed="rId1"/>
          <a:stretch/>
        </p:blipFill>
        <p:spPr>
          <a:xfrm>
            <a:off x="1238760" y="1738080"/>
            <a:ext cx="2469960" cy="1237680"/>
          </a:xfrm>
          <a:prstGeom prst="rect">
            <a:avLst/>
          </a:prstGeom>
          <a:ln>
            <a:noFill/>
          </a:ln>
        </p:spPr>
      </p:pic>
      <p:sp>
        <p:nvSpPr>
          <p:cNvPr id="690" name="CustomShape 2"/>
          <p:cNvSpPr/>
          <p:nvPr/>
        </p:nvSpPr>
        <p:spPr>
          <a:xfrm>
            <a:off x="4032000" y="2133720"/>
            <a:ext cx="360" cy="105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1" name="CustomShape 3"/>
          <p:cNvSpPr/>
          <p:nvPr/>
        </p:nvSpPr>
        <p:spPr>
          <a:xfrm>
            <a:off x="4245120" y="2296080"/>
            <a:ext cx="4331880" cy="194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f3f3f3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SCYLLA, NoSQL GOES NATIVE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Thank you.</a:t>
            </a:r>
            <a:endParaRPr/>
          </a:p>
        </p:txBody>
      </p:sp>
    </p:spTree>
  </p:cSld>
  <p:timing>
    <p:tnLst>
      <p:par>
        <p:cTn id="165" dur="indefinite" restart="never" nodeType="tmRoot">
          <p:childTnLst>
            <p:seq>
              <p:cTn id="1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-1080" y="-28800"/>
            <a:ext cx="9140760" cy="5176080"/>
          </a:xfrm>
          <a:prstGeom prst="rect">
            <a:avLst/>
          </a:prstGeom>
          <a:solidFill>
            <a:srgbClr val="3a2d5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3" name="Shape 54" descr=""/>
          <p:cNvPicPr/>
          <p:nvPr/>
        </p:nvPicPr>
        <p:blipFill>
          <a:blip r:embed="rId1"/>
          <a:stretch/>
        </p:blipFill>
        <p:spPr>
          <a:xfrm>
            <a:off x="1868400" y="27360"/>
            <a:ext cx="7272360" cy="5140440"/>
          </a:xfrm>
          <a:prstGeom prst="rect">
            <a:avLst/>
          </a:prstGeom>
          <a:ln>
            <a:noFill/>
          </a:ln>
        </p:spPr>
      </p:pic>
      <p:sp>
        <p:nvSpPr>
          <p:cNvPr id="294" name="CustomShape 2"/>
          <p:cNvSpPr/>
          <p:nvPr/>
        </p:nvSpPr>
        <p:spPr>
          <a:xfrm>
            <a:off x="792720" y="2014560"/>
            <a:ext cx="8480520" cy="289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Introduction to NoSQL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About Apache Cassandra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Introducing ScyllaDB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Compatibility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How it works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Roadmap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Closing</a:t>
            </a:r>
            <a:endParaRPr/>
          </a:p>
        </p:txBody>
      </p:sp>
      <p:sp>
        <p:nvSpPr>
          <p:cNvPr id="295" name="CustomShape 3"/>
          <p:cNvSpPr/>
          <p:nvPr/>
        </p:nvSpPr>
        <p:spPr>
          <a:xfrm>
            <a:off x="821520" y="1106640"/>
            <a:ext cx="822636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AGENDA</a:t>
            </a:r>
            <a:endParaRPr/>
          </a:p>
        </p:txBody>
      </p:sp>
      <p:pic>
        <p:nvPicPr>
          <p:cNvPr id="296" name="Shape 57" descr=""/>
          <p:cNvPicPr/>
          <p:nvPr/>
        </p:nvPicPr>
        <p:blipFill>
          <a:blip r:embed="rId2"/>
          <a:stretch/>
        </p:blipFill>
        <p:spPr>
          <a:xfrm>
            <a:off x="435960" y="336960"/>
            <a:ext cx="1609920" cy="715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-1080" y="-28800"/>
            <a:ext cx="9140760" cy="5176080"/>
          </a:xfrm>
          <a:prstGeom prst="rect">
            <a:avLst/>
          </a:prstGeom>
          <a:solidFill>
            <a:srgbClr val="3a2d5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8" name="Shape 63" descr=""/>
          <p:cNvPicPr/>
          <p:nvPr/>
        </p:nvPicPr>
        <p:blipFill>
          <a:blip r:embed="rId1"/>
          <a:stretch/>
        </p:blipFill>
        <p:spPr>
          <a:xfrm>
            <a:off x="1868400" y="27360"/>
            <a:ext cx="7272360" cy="5140440"/>
          </a:xfrm>
          <a:prstGeom prst="rect">
            <a:avLst/>
          </a:prstGeom>
          <a:ln>
            <a:noFill/>
          </a:ln>
        </p:spPr>
      </p:pic>
      <p:sp>
        <p:nvSpPr>
          <p:cNvPr id="299" name="CustomShape 2"/>
          <p:cNvSpPr/>
          <p:nvPr/>
        </p:nvSpPr>
        <p:spPr>
          <a:xfrm>
            <a:off x="792720" y="2014560"/>
            <a:ext cx="8480520" cy="289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About Apache Cassandra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Introducing ScyllaDB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Compatibility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How it works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Roadmap</a:t>
            </a:r>
            <a:endParaRPr/>
          </a:p>
          <a:p>
            <a:pPr marL="457200" indent="-377640">
              <a:lnSpc>
                <a:spcPct val="100000"/>
              </a:lnSpc>
              <a:buClr>
                <a:srgbClr val="ffffff"/>
              </a:buClr>
              <a:buFont typeface="Roboto Condensed"/>
              <a:buChar char="❏"/>
            </a:pPr>
            <a:r>
              <a:rPr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Closing</a:t>
            </a:r>
            <a:endParaRPr/>
          </a:p>
        </p:txBody>
      </p:sp>
      <p:sp>
        <p:nvSpPr>
          <p:cNvPr id="300" name="CustomShape 3"/>
          <p:cNvSpPr/>
          <p:nvPr/>
        </p:nvSpPr>
        <p:spPr>
          <a:xfrm>
            <a:off x="821520" y="1106640"/>
            <a:ext cx="822636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AGENDA</a:t>
            </a:r>
            <a:endParaRPr/>
          </a:p>
        </p:txBody>
      </p:sp>
      <p:pic>
        <p:nvPicPr>
          <p:cNvPr id="301" name="Shape 66" descr=""/>
          <p:cNvPicPr/>
          <p:nvPr/>
        </p:nvPicPr>
        <p:blipFill>
          <a:blip r:embed="rId2"/>
          <a:stretch/>
        </p:blipFill>
        <p:spPr>
          <a:xfrm>
            <a:off x="435960" y="336960"/>
            <a:ext cx="1609920" cy="715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104" descr=""/>
          <p:cNvPicPr/>
          <p:nvPr/>
        </p:nvPicPr>
        <p:blipFill>
          <a:blip r:embed="rId1"/>
          <a:stretch/>
        </p:blipFill>
        <p:spPr>
          <a:xfrm>
            <a:off x="1868400" y="27360"/>
            <a:ext cx="7272360" cy="5140440"/>
          </a:xfrm>
          <a:prstGeom prst="rect">
            <a:avLst/>
          </a:prstGeom>
          <a:ln>
            <a:noFill/>
          </a:ln>
        </p:spPr>
      </p:pic>
      <p:sp>
        <p:nvSpPr>
          <p:cNvPr id="303" name="CustomShape 1"/>
          <p:cNvSpPr/>
          <p:nvPr/>
        </p:nvSpPr>
        <p:spPr>
          <a:xfrm>
            <a:off x="457200" y="1200240"/>
            <a:ext cx="7376400" cy="37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Written at Facebook, c. 2006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Java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Configurable replication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Symmetric (masterless) architecture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Geographical distribution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Widely deployed, 1000+ node clusters, many companies running multiple clusters</a:t>
            </a:r>
            <a:endParaRPr/>
          </a:p>
          <a:p>
            <a:pPr marL="457200" indent="-377640">
              <a:lnSpc>
                <a:spcPct val="115000"/>
              </a:lnSpc>
            </a:pPr>
            <a:r>
              <a:rPr lang="en-US" sz="2400" spc="-1" strike="noStrike">
                <a:solidFill>
                  <a:srgbClr val="4bbcd7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Prominent users: Netflix, Apple, ...</a:t>
            </a:r>
            <a:endParaRPr/>
          </a:p>
          <a:p>
            <a:pPr marL="457200" indent="-377640">
              <a:lnSpc>
                <a:spcPct val="115000"/>
              </a:lnSpc>
            </a:pPr>
            <a:endParaRPr/>
          </a:p>
          <a:p>
            <a:pPr marL="457200" indent="-377640">
              <a:lnSpc>
                <a:spcPct val="100000"/>
              </a:lnSpc>
            </a:pPr>
            <a:endParaRPr/>
          </a:p>
        </p:txBody>
      </p:sp>
      <p:pic>
        <p:nvPicPr>
          <p:cNvPr id="304" name="Shape 106" descr=""/>
          <p:cNvPicPr/>
          <p:nvPr/>
        </p:nvPicPr>
        <p:blipFill>
          <a:blip r:embed="rId2"/>
          <a:stretch/>
        </p:blipFill>
        <p:spPr>
          <a:xfrm>
            <a:off x="389160" y="298440"/>
            <a:ext cx="1703160" cy="715680"/>
          </a:xfrm>
          <a:prstGeom prst="rect">
            <a:avLst/>
          </a:prstGeom>
          <a:ln>
            <a:noFill/>
          </a:ln>
        </p:spPr>
      </p:pic>
      <p:sp>
        <p:nvSpPr>
          <p:cNvPr id="305" name="CustomShape 2"/>
          <p:cNvSpPr/>
          <p:nvPr/>
        </p:nvSpPr>
        <p:spPr>
          <a:xfrm>
            <a:off x="2709360" y="205920"/>
            <a:ext cx="597420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a2d55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About Apache Cassandra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457200" y="205920"/>
            <a:ext cx="822636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2"/>
          <p:cNvSpPr/>
          <p:nvPr/>
        </p:nvSpPr>
        <p:spPr>
          <a:xfrm>
            <a:off x="457200" y="1200240"/>
            <a:ext cx="8226360" cy="37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8" name="Shape 114" descr=""/>
          <p:cNvPicPr/>
          <p:nvPr/>
        </p:nvPicPr>
        <p:blipFill>
          <a:blip r:embed="rId1"/>
          <a:stretch/>
        </p:blipFill>
        <p:spPr>
          <a:xfrm>
            <a:off x="268200" y="229680"/>
            <a:ext cx="8599320" cy="4523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Application>LibreOffice/5.0.0.5$Linux_X86_64 LibreOffice_project/00$Build-5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language>en-US</dc:language>
  <cp:lastModifiedBy>Raphael Carvalho</cp:lastModifiedBy>
  <dcterms:modified xsi:type="dcterms:W3CDTF">2016-07-10T16:41:03Z</dcterms:modified>
  <cp:revision>31</cp:revision>
</cp:coreProperties>
</file>